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2"/>
  </p:notesMasterIdLst>
  <p:sldIdLst>
    <p:sldId id="256" r:id="rId2"/>
    <p:sldId id="266" r:id="rId3"/>
    <p:sldId id="259" r:id="rId4"/>
    <p:sldId id="267" r:id="rId5"/>
    <p:sldId id="268" r:id="rId6"/>
    <p:sldId id="269" r:id="rId7"/>
    <p:sldId id="270" r:id="rId8"/>
    <p:sldId id="271" r:id="rId9"/>
    <p:sldId id="273" r:id="rId10"/>
    <p:sldId id="272" r:id="rId11"/>
    <p:sldId id="275" r:id="rId12"/>
    <p:sldId id="276" r:id="rId13"/>
    <p:sldId id="274" r:id="rId14"/>
    <p:sldId id="260" r:id="rId15"/>
    <p:sldId id="261" r:id="rId16"/>
    <p:sldId id="262" r:id="rId17"/>
    <p:sldId id="263" r:id="rId18"/>
    <p:sldId id="264" r:id="rId19"/>
    <p:sldId id="265" r:id="rId20"/>
    <p:sldId id="277" r:id="rId21"/>
  </p:sldIdLst>
  <p:sldSz cx="14630400" cy="8229600"/>
  <p:notesSz cx="8229600" cy="1463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1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B8F6D-0830-404A-A851-96DAE3AEC232}" type="doc">
      <dgm:prSet loTypeId="urn:microsoft.com/office/officeart/2005/8/layout/hProcess9" loCatId="process" qsTypeId="urn:microsoft.com/office/officeart/2005/8/quickstyle/simple1" qsCatId="simple" csTypeId="urn:microsoft.com/office/officeart/2005/8/colors/accent1_2" csCatId="accent1" phldr="1"/>
      <dgm:spPr/>
    </dgm:pt>
    <dgm:pt modelId="{91248E82-819E-470A-989B-D97AD52F1F1B}">
      <dgm:prSet custT="1"/>
      <dgm:spPr/>
      <dgm:t>
        <a:bodyPr/>
        <a:lstStyle/>
        <a:p>
          <a:r>
            <a:rPr lang="en-US" sz="2800" dirty="0">
              <a:solidFill>
                <a:srgbClr val="272525"/>
              </a:solidFill>
              <a:latin typeface="Montserrat" pitchFamily="34" charset="0"/>
              <a:ea typeface="Montserrat" pitchFamily="34" charset="-122"/>
              <a:cs typeface="Montserrat" pitchFamily="34" charset="-120"/>
            </a:rPr>
            <a:t>AI can now offer students highly tailored feedback and guidance on their work. </a:t>
          </a:r>
          <a:endParaRPr lang="en-ID" sz="2800" dirty="0"/>
        </a:p>
      </dgm:t>
    </dgm:pt>
    <dgm:pt modelId="{7BDD5F9C-1903-4BC8-95C3-0006EA2BB01A}" type="parTrans" cxnId="{B04B2F5C-D95D-4880-88D2-E6A1E3F4A383}">
      <dgm:prSet/>
      <dgm:spPr/>
      <dgm:t>
        <a:bodyPr/>
        <a:lstStyle/>
        <a:p>
          <a:endParaRPr lang="en-ID"/>
        </a:p>
      </dgm:t>
    </dgm:pt>
    <dgm:pt modelId="{B0426F37-537E-4E4E-A0EE-624BA44323FD}" type="sibTrans" cxnId="{B04B2F5C-D95D-4880-88D2-E6A1E3F4A383}">
      <dgm:prSet/>
      <dgm:spPr/>
      <dgm:t>
        <a:bodyPr/>
        <a:lstStyle/>
        <a:p>
          <a:endParaRPr lang="en-ID"/>
        </a:p>
      </dgm:t>
    </dgm:pt>
    <dgm:pt modelId="{D2CD8CFB-1A8D-494C-9AD3-854AB5A615F6}">
      <dgm:prSet custT="1"/>
      <dgm:spPr/>
      <dgm:t>
        <a:bodyPr/>
        <a:lstStyle/>
        <a:p>
          <a:r>
            <a:rPr lang="en-US" sz="2800" dirty="0">
              <a:solidFill>
                <a:srgbClr val="272525"/>
              </a:solidFill>
              <a:latin typeface="Montserrat" pitchFamily="34" charset="0"/>
              <a:ea typeface="Montserrat" pitchFamily="34" charset="-122"/>
              <a:cs typeface="Montserrat" pitchFamily="34" charset="-120"/>
            </a:rPr>
            <a:t>This personalized approach helps boost student engagement and motivation</a:t>
          </a:r>
          <a:endParaRPr lang="en-ID" sz="2800" dirty="0"/>
        </a:p>
      </dgm:t>
    </dgm:pt>
    <dgm:pt modelId="{F4F7F10E-EE53-43B6-BB24-8ECE1D95D240}" type="parTrans" cxnId="{77D0C798-28AB-4DE1-BF10-53CEFC85CA4A}">
      <dgm:prSet/>
      <dgm:spPr/>
      <dgm:t>
        <a:bodyPr/>
        <a:lstStyle/>
        <a:p>
          <a:endParaRPr lang="en-ID"/>
        </a:p>
      </dgm:t>
    </dgm:pt>
    <dgm:pt modelId="{58F75983-E307-4D73-A60A-97C23DC50D78}" type="sibTrans" cxnId="{77D0C798-28AB-4DE1-BF10-53CEFC85CA4A}">
      <dgm:prSet/>
      <dgm:spPr/>
      <dgm:t>
        <a:bodyPr/>
        <a:lstStyle/>
        <a:p>
          <a:endParaRPr lang="en-ID"/>
        </a:p>
      </dgm:t>
    </dgm:pt>
    <dgm:pt modelId="{DB6DEADE-F424-49FE-82F7-B227F2A2283A}">
      <dgm:prSet custT="1"/>
      <dgm:spPr/>
      <dgm:t>
        <a:bodyPr/>
        <a:lstStyle/>
        <a:p>
          <a:r>
            <a:rPr lang="en-US" sz="2800" dirty="0">
              <a:solidFill>
                <a:srgbClr val="272525"/>
              </a:solidFill>
              <a:latin typeface="Montserrat" pitchFamily="34" charset="0"/>
              <a:ea typeface="Montserrat" pitchFamily="34" charset="-122"/>
              <a:cs typeface="Montserrat" pitchFamily="34" charset="-120"/>
            </a:rPr>
            <a:t>Through natural language processing, students take ownership of their writing progress.</a:t>
          </a:r>
          <a:endParaRPr lang="en-ID" sz="2800" dirty="0"/>
        </a:p>
      </dgm:t>
    </dgm:pt>
    <dgm:pt modelId="{5E4E30BB-807B-4F74-9685-A26F6CC9A318}" type="parTrans" cxnId="{71B82C2F-0EE3-48C6-B6DF-397C090B9C84}">
      <dgm:prSet/>
      <dgm:spPr/>
      <dgm:t>
        <a:bodyPr/>
        <a:lstStyle/>
        <a:p>
          <a:endParaRPr lang="en-ID"/>
        </a:p>
      </dgm:t>
    </dgm:pt>
    <dgm:pt modelId="{FAA6FDB0-EB54-4538-88C9-30E569B88116}" type="sibTrans" cxnId="{71B82C2F-0EE3-48C6-B6DF-397C090B9C84}">
      <dgm:prSet/>
      <dgm:spPr/>
      <dgm:t>
        <a:bodyPr/>
        <a:lstStyle/>
        <a:p>
          <a:endParaRPr lang="en-ID"/>
        </a:p>
      </dgm:t>
    </dgm:pt>
    <dgm:pt modelId="{FFA5DE49-8DB0-42A3-86F9-DD32A2B95485}" type="pres">
      <dgm:prSet presAssocID="{4ACB8F6D-0830-404A-A851-96DAE3AEC232}" presName="CompostProcess" presStyleCnt="0">
        <dgm:presLayoutVars>
          <dgm:dir/>
          <dgm:resizeHandles val="exact"/>
        </dgm:presLayoutVars>
      </dgm:prSet>
      <dgm:spPr/>
    </dgm:pt>
    <dgm:pt modelId="{C68BEB4C-43BB-4D8B-B759-D16F5CE2787B}" type="pres">
      <dgm:prSet presAssocID="{4ACB8F6D-0830-404A-A851-96DAE3AEC232}" presName="arrow" presStyleLbl="bgShp" presStyleIdx="0" presStyleCnt="1" custLinFactNeighborX="601" custLinFactNeighborY="-12440"/>
      <dgm:spPr/>
    </dgm:pt>
    <dgm:pt modelId="{5A7FF729-64BC-4644-BBF4-65F342DA178A}" type="pres">
      <dgm:prSet presAssocID="{4ACB8F6D-0830-404A-A851-96DAE3AEC232}" presName="linearProcess" presStyleCnt="0"/>
      <dgm:spPr/>
    </dgm:pt>
    <dgm:pt modelId="{F8093DAE-A7B7-4852-AEA2-B5BE7CF7A873}" type="pres">
      <dgm:prSet presAssocID="{91248E82-819E-470A-989B-D97AD52F1F1B}" presName="textNode" presStyleLbl="node1" presStyleIdx="0" presStyleCnt="3">
        <dgm:presLayoutVars>
          <dgm:bulletEnabled val="1"/>
        </dgm:presLayoutVars>
      </dgm:prSet>
      <dgm:spPr/>
    </dgm:pt>
    <dgm:pt modelId="{BB583E14-880D-4210-8199-43C8EC79162A}" type="pres">
      <dgm:prSet presAssocID="{B0426F37-537E-4E4E-A0EE-624BA44323FD}" presName="sibTrans" presStyleCnt="0"/>
      <dgm:spPr/>
    </dgm:pt>
    <dgm:pt modelId="{2C44F35E-6380-4D63-A243-E08C6AF864CB}" type="pres">
      <dgm:prSet presAssocID="{D2CD8CFB-1A8D-494C-9AD3-854AB5A615F6}" presName="textNode" presStyleLbl="node1" presStyleIdx="1" presStyleCnt="3" custLinFactNeighborX="-25374" custLinFactNeighborY="-1394">
        <dgm:presLayoutVars>
          <dgm:bulletEnabled val="1"/>
        </dgm:presLayoutVars>
      </dgm:prSet>
      <dgm:spPr/>
    </dgm:pt>
    <dgm:pt modelId="{6B804003-3661-47DD-BB1A-3F4EEF8265DC}" type="pres">
      <dgm:prSet presAssocID="{58F75983-E307-4D73-A60A-97C23DC50D78}" presName="sibTrans" presStyleCnt="0"/>
      <dgm:spPr/>
    </dgm:pt>
    <dgm:pt modelId="{526B38C0-7D82-41E6-A80E-802CA1EBD228}" type="pres">
      <dgm:prSet presAssocID="{DB6DEADE-F424-49FE-82F7-B227F2A2283A}" presName="textNode" presStyleLbl="node1" presStyleIdx="2" presStyleCnt="3" custScaleX="118940">
        <dgm:presLayoutVars>
          <dgm:bulletEnabled val="1"/>
        </dgm:presLayoutVars>
      </dgm:prSet>
      <dgm:spPr/>
    </dgm:pt>
  </dgm:ptLst>
  <dgm:cxnLst>
    <dgm:cxn modelId="{2350E524-FF4B-436C-9602-3790567FA013}" type="presOf" srcId="{D2CD8CFB-1A8D-494C-9AD3-854AB5A615F6}" destId="{2C44F35E-6380-4D63-A243-E08C6AF864CB}" srcOrd="0" destOrd="0" presId="urn:microsoft.com/office/officeart/2005/8/layout/hProcess9"/>
    <dgm:cxn modelId="{C3930226-8F6D-440C-89B3-8617740FB629}" type="presOf" srcId="{4ACB8F6D-0830-404A-A851-96DAE3AEC232}" destId="{FFA5DE49-8DB0-42A3-86F9-DD32A2B95485}" srcOrd="0" destOrd="0" presId="urn:microsoft.com/office/officeart/2005/8/layout/hProcess9"/>
    <dgm:cxn modelId="{71B82C2F-0EE3-48C6-B6DF-397C090B9C84}" srcId="{4ACB8F6D-0830-404A-A851-96DAE3AEC232}" destId="{DB6DEADE-F424-49FE-82F7-B227F2A2283A}" srcOrd="2" destOrd="0" parTransId="{5E4E30BB-807B-4F74-9685-A26F6CC9A318}" sibTransId="{FAA6FDB0-EB54-4538-88C9-30E569B88116}"/>
    <dgm:cxn modelId="{B04B2F5C-D95D-4880-88D2-E6A1E3F4A383}" srcId="{4ACB8F6D-0830-404A-A851-96DAE3AEC232}" destId="{91248E82-819E-470A-989B-D97AD52F1F1B}" srcOrd="0" destOrd="0" parTransId="{7BDD5F9C-1903-4BC8-95C3-0006EA2BB01A}" sibTransId="{B0426F37-537E-4E4E-A0EE-624BA44323FD}"/>
    <dgm:cxn modelId="{F263C95C-09B8-42E0-9D2F-5646AF67F0BD}" type="presOf" srcId="{DB6DEADE-F424-49FE-82F7-B227F2A2283A}" destId="{526B38C0-7D82-41E6-A80E-802CA1EBD228}" srcOrd="0" destOrd="0" presId="urn:microsoft.com/office/officeart/2005/8/layout/hProcess9"/>
    <dgm:cxn modelId="{77D0C798-28AB-4DE1-BF10-53CEFC85CA4A}" srcId="{4ACB8F6D-0830-404A-A851-96DAE3AEC232}" destId="{D2CD8CFB-1A8D-494C-9AD3-854AB5A615F6}" srcOrd="1" destOrd="0" parTransId="{F4F7F10E-EE53-43B6-BB24-8ECE1D95D240}" sibTransId="{58F75983-E307-4D73-A60A-97C23DC50D78}"/>
    <dgm:cxn modelId="{E6AA539D-C1E7-432E-910F-B2D9C5DD610B}" type="presOf" srcId="{91248E82-819E-470A-989B-D97AD52F1F1B}" destId="{F8093DAE-A7B7-4852-AEA2-B5BE7CF7A873}" srcOrd="0" destOrd="0" presId="urn:microsoft.com/office/officeart/2005/8/layout/hProcess9"/>
    <dgm:cxn modelId="{F8F50523-A6FD-455E-98B5-32E98AEAF67D}" type="presParOf" srcId="{FFA5DE49-8DB0-42A3-86F9-DD32A2B95485}" destId="{C68BEB4C-43BB-4D8B-B759-D16F5CE2787B}" srcOrd="0" destOrd="0" presId="urn:microsoft.com/office/officeart/2005/8/layout/hProcess9"/>
    <dgm:cxn modelId="{2FE0CC42-BA7F-4F75-BBBA-DBF5CA18FEC4}" type="presParOf" srcId="{FFA5DE49-8DB0-42A3-86F9-DD32A2B95485}" destId="{5A7FF729-64BC-4644-BBF4-65F342DA178A}" srcOrd="1" destOrd="0" presId="urn:microsoft.com/office/officeart/2005/8/layout/hProcess9"/>
    <dgm:cxn modelId="{B23E5486-9D87-4750-B630-9F43E13800DF}" type="presParOf" srcId="{5A7FF729-64BC-4644-BBF4-65F342DA178A}" destId="{F8093DAE-A7B7-4852-AEA2-B5BE7CF7A873}" srcOrd="0" destOrd="0" presId="urn:microsoft.com/office/officeart/2005/8/layout/hProcess9"/>
    <dgm:cxn modelId="{DFFBC283-01AF-48EC-B438-4644A0056096}" type="presParOf" srcId="{5A7FF729-64BC-4644-BBF4-65F342DA178A}" destId="{BB583E14-880D-4210-8199-43C8EC79162A}" srcOrd="1" destOrd="0" presId="urn:microsoft.com/office/officeart/2005/8/layout/hProcess9"/>
    <dgm:cxn modelId="{ADFB668E-5BAD-4F1C-BA70-1C01764DE724}" type="presParOf" srcId="{5A7FF729-64BC-4644-BBF4-65F342DA178A}" destId="{2C44F35E-6380-4D63-A243-E08C6AF864CB}" srcOrd="2" destOrd="0" presId="urn:microsoft.com/office/officeart/2005/8/layout/hProcess9"/>
    <dgm:cxn modelId="{B19A8007-5D95-4DBC-8667-C2060329AB15}" type="presParOf" srcId="{5A7FF729-64BC-4644-BBF4-65F342DA178A}" destId="{6B804003-3661-47DD-BB1A-3F4EEF8265DC}" srcOrd="3" destOrd="0" presId="urn:microsoft.com/office/officeart/2005/8/layout/hProcess9"/>
    <dgm:cxn modelId="{69C515C8-C422-4DB3-9C38-8784D6B4AD60}" type="presParOf" srcId="{5A7FF729-64BC-4644-BBF4-65F342DA178A}" destId="{526B38C0-7D82-41E6-A80E-802CA1EBD22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69ECD-1F50-420C-8DEC-EC0FC51C686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D"/>
        </a:p>
      </dgm:t>
    </dgm:pt>
    <dgm:pt modelId="{462EEBB9-B77C-4640-87E1-51AB513CE6D4}">
      <dgm:prSet phldrT="[Text]"/>
      <dgm:spPr/>
      <dgm:t>
        <a:bodyPr/>
        <a:lstStyle/>
        <a:p>
          <a:r>
            <a:rPr lang="en-US" dirty="0"/>
            <a:t>Publishing</a:t>
          </a:r>
          <a:endParaRPr lang="en-ID" dirty="0"/>
        </a:p>
      </dgm:t>
    </dgm:pt>
    <dgm:pt modelId="{BF9E7AB8-F3E4-4B65-9E07-CBB51AF2A8FB}" type="parTrans" cxnId="{6BDA1C49-9CE3-4D2A-8213-8406D9CF72E8}">
      <dgm:prSet/>
      <dgm:spPr/>
      <dgm:t>
        <a:bodyPr/>
        <a:lstStyle/>
        <a:p>
          <a:endParaRPr lang="en-ID"/>
        </a:p>
      </dgm:t>
    </dgm:pt>
    <dgm:pt modelId="{AC059A1A-03F7-4568-A949-A3CDC5F0B333}" type="sibTrans" cxnId="{6BDA1C49-9CE3-4D2A-8213-8406D9CF72E8}">
      <dgm:prSet/>
      <dgm:spPr/>
      <dgm:t>
        <a:bodyPr/>
        <a:lstStyle/>
        <a:p>
          <a:endParaRPr lang="en-ID"/>
        </a:p>
      </dgm:t>
    </dgm:pt>
    <dgm:pt modelId="{E0F58F90-0632-4CF9-A37B-E3B5F6BD62B7}">
      <dgm:prSet phldrT="[Text]"/>
      <dgm:spPr>
        <a:solidFill>
          <a:schemeClr val="accent5">
            <a:lumMod val="50000"/>
          </a:schemeClr>
        </a:solidFill>
      </dgm:spPr>
      <dgm:t>
        <a:bodyPr/>
        <a:lstStyle/>
        <a:p>
          <a:r>
            <a:rPr lang="en-US" dirty="0"/>
            <a:t>Submitting the text to the teacher</a:t>
          </a:r>
          <a:endParaRPr lang="en-ID" dirty="0"/>
        </a:p>
      </dgm:t>
    </dgm:pt>
    <dgm:pt modelId="{9D6C4BF1-E0B3-4D58-A517-A55B55348A63}" type="parTrans" cxnId="{44F662F8-0610-470C-9BBB-2AB9C4E5F2C3}">
      <dgm:prSet/>
      <dgm:spPr/>
      <dgm:t>
        <a:bodyPr/>
        <a:lstStyle/>
        <a:p>
          <a:endParaRPr lang="en-ID"/>
        </a:p>
      </dgm:t>
    </dgm:pt>
    <dgm:pt modelId="{5716760C-03E1-45BA-A870-86681597FA57}" type="sibTrans" cxnId="{44F662F8-0610-470C-9BBB-2AB9C4E5F2C3}">
      <dgm:prSet/>
      <dgm:spPr/>
      <dgm:t>
        <a:bodyPr/>
        <a:lstStyle/>
        <a:p>
          <a:endParaRPr lang="en-ID"/>
        </a:p>
      </dgm:t>
    </dgm:pt>
    <dgm:pt modelId="{40279483-3C4E-49A1-93C2-CB20368F9373}">
      <dgm:prSet phldrT="[Text]"/>
      <dgm:spPr>
        <a:solidFill>
          <a:schemeClr val="accent6">
            <a:lumMod val="75000"/>
          </a:schemeClr>
        </a:solidFill>
      </dgm:spPr>
      <dgm:t>
        <a:bodyPr/>
        <a:lstStyle/>
        <a:p>
          <a:r>
            <a:rPr lang="en-US" dirty="0"/>
            <a:t>Writing the final product</a:t>
          </a:r>
          <a:endParaRPr lang="en-ID" dirty="0"/>
        </a:p>
      </dgm:t>
    </dgm:pt>
    <dgm:pt modelId="{03BDD993-15F5-426E-A26A-493DDB28EE9A}" type="parTrans" cxnId="{BF5275E3-8F98-4A81-B21C-88984D983A5B}">
      <dgm:prSet/>
      <dgm:spPr/>
      <dgm:t>
        <a:bodyPr/>
        <a:lstStyle/>
        <a:p>
          <a:endParaRPr lang="en-ID"/>
        </a:p>
      </dgm:t>
    </dgm:pt>
    <dgm:pt modelId="{460FC4C8-7C39-4133-B469-7559E65C49B8}" type="sibTrans" cxnId="{BF5275E3-8F98-4A81-B21C-88984D983A5B}">
      <dgm:prSet/>
      <dgm:spPr/>
      <dgm:t>
        <a:bodyPr/>
        <a:lstStyle/>
        <a:p>
          <a:endParaRPr lang="en-ID"/>
        </a:p>
      </dgm:t>
    </dgm:pt>
    <dgm:pt modelId="{9A7F5DF1-FBB9-415B-BDD1-C9C0EE166C12}" type="pres">
      <dgm:prSet presAssocID="{FAB69ECD-1F50-420C-8DEC-EC0FC51C686B}" presName="diagram" presStyleCnt="0">
        <dgm:presLayoutVars>
          <dgm:dir/>
          <dgm:resizeHandles val="exact"/>
        </dgm:presLayoutVars>
      </dgm:prSet>
      <dgm:spPr/>
    </dgm:pt>
    <dgm:pt modelId="{9687C9AF-235B-4299-8761-AEF66A9A05EE}" type="pres">
      <dgm:prSet presAssocID="{462EEBB9-B77C-4640-87E1-51AB513CE6D4}" presName="node" presStyleLbl="node1" presStyleIdx="0" presStyleCnt="3" custLinFactNeighborX="52905" custLinFactNeighborY="-8362">
        <dgm:presLayoutVars>
          <dgm:bulletEnabled val="1"/>
        </dgm:presLayoutVars>
      </dgm:prSet>
      <dgm:spPr/>
    </dgm:pt>
    <dgm:pt modelId="{9AD1AC33-D8DA-43CC-955D-205819AA5DA8}" type="pres">
      <dgm:prSet presAssocID="{AC059A1A-03F7-4568-A949-A3CDC5F0B333}" presName="sibTrans" presStyleCnt="0"/>
      <dgm:spPr/>
    </dgm:pt>
    <dgm:pt modelId="{2667F448-C56D-4764-AF5A-883D914F1C3F}" type="pres">
      <dgm:prSet presAssocID="{E0F58F90-0632-4CF9-A37B-E3B5F6BD62B7}" presName="node" presStyleLbl="node1" presStyleIdx="1" presStyleCnt="3" custLinFactY="12252" custLinFactNeighborX="-5000" custLinFactNeighborY="100000">
        <dgm:presLayoutVars>
          <dgm:bulletEnabled val="1"/>
        </dgm:presLayoutVars>
      </dgm:prSet>
      <dgm:spPr/>
    </dgm:pt>
    <dgm:pt modelId="{A8F5CF9A-E098-425C-ABEF-4C8CB4C3F5C4}" type="pres">
      <dgm:prSet presAssocID="{5716760C-03E1-45BA-A870-86681597FA57}" presName="sibTrans" presStyleCnt="0"/>
      <dgm:spPr/>
    </dgm:pt>
    <dgm:pt modelId="{E2D5C5AE-6431-43E8-B4C4-6F26C879C956}" type="pres">
      <dgm:prSet presAssocID="{40279483-3C4E-49A1-93C2-CB20368F9373}" presName="node" presStyleLbl="node1" presStyleIdx="2" presStyleCnt="3" custLinFactNeighborX="-55026" custLinFactNeighborY="-4899">
        <dgm:presLayoutVars>
          <dgm:bulletEnabled val="1"/>
        </dgm:presLayoutVars>
      </dgm:prSet>
      <dgm:spPr/>
    </dgm:pt>
  </dgm:ptLst>
  <dgm:cxnLst>
    <dgm:cxn modelId="{4F2BDD3A-37B2-40DA-AD8D-702F7F5118DE}" type="presOf" srcId="{FAB69ECD-1F50-420C-8DEC-EC0FC51C686B}" destId="{9A7F5DF1-FBB9-415B-BDD1-C9C0EE166C12}" srcOrd="0" destOrd="0" presId="urn:microsoft.com/office/officeart/2005/8/layout/default"/>
    <dgm:cxn modelId="{6BDA1C49-9CE3-4D2A-8213-8406D9CF72E8}" srcId="{FAB69ECD-1F50-420C-8DEC-EC0FC51C686B}" destId="{462EEBB9-B77C-4640-87E1-51AB513CE6D4}" srcOrd="0" destOrd="0" parTransId="{BF9E7AB8-F3E4-4B65-9E07-CBB51AF2A8FB}" sibTransId="{AC059A1A-03F7-4568-A949-A3CDC5F0B333}"/>
    <dgm:cxn modelId="{00A2D777-2893-4390-A095-074874548199}" type="presOf" srcId="{462EEBB9-B77C-4640-87E1-51AB513CE6D4}" destId="{9687C9AF-235B-4299-8761-AEF66A9A05EE}" srcOrd="0" destOrd="0" presId="urn:microsoft.com/office/officeart/2005/8/layout/default"/>
    <dgm:cxn modelId="{2D682D85-ED9B-4EF3-8E8E-64B881559D2E}" type="presOf" srcId="{E0F58F90-0632-4CF9-A37B-E3B5F6BD62B7}" destId="{2667F448-C56D-4764-AF5A-883D914F1C3F}" srcOrd="0" destOrd="0" presId="urn:microsoft.com/office/officeart/2005/8/layout/default"/>
    <dgm:cxn modelId="{22426794-6FC8-426F-A521-406BA3B6F6B6}" type="presOf" srcId="{40279483-3C4E-49A1-93C2-CB20368F9373}" destId="{E2D5C5AE-6431-43E8-B4C4-6F26C879C956}" srcOrd="0" destOrd="0" presId="urn:microsoft.com/office/officeart/2005/8/layout/default"/>
    <dgm:cxn modelId="{BF5275E3-8F98-4A81-B21C-88984D983A5B}" srcId="{FAB69ECD-1F50-420C-8DEC-EC0FC51C686B}" destId="{40279483-3C4E-49A1-93C2-CB20368F9373}" srcOrd="2" destOrd="0" parTransId="{03BDD993-15F5-426E-A26A-493DDB28EE9A}" sibTransId="{460FC4C8-7C39-4133-B469-7559E65C49B8}"/>
    <dgm:cxn modelId="{44F662F8-0610-470C-9BBB-2AB9C4E5F2C3}" srcId="{FAB69ECD-1F50-420C-8DEC-EC0FC51C686B}" destId="{E0F58F90-0632-4CF9-A37B-E3B5F6BD62B7}" srcOrd="1" destOrd="0" parTransId="{9D6C4BF1-E0B3-4D58-A517-A55B55348A63}" sibTransId="{5716760C-03E1-45BA-A870-86681597FA57}"/>
    <dgm:cxn modelId="{EA4D7D6A-4B26-4677-89B3-BDE5839584BD}" type="presParOf" srcId="{9A7F5DF1-FBB9-415B-BDD1-C9C0EE166C12}" destId="{9687C9AF-235B-4299-8761-AEF66A9A05EE}" srcOrd="0" destOrd="0" presId="urn:microsoft.com/office/officeart/2005/8/layout/default"/>
    <dgm:cxn modelId="{3B5382E7-F609-4488-8259-80B3DC6AD55F}" type="presParOf" srcId="{9A7F5DF1-FBB9-415B-BDD1-C9C0EE166C12}" destId="{9AD1AC33-D8DA-43CC-955D-205819AA5DA8}" srcOrd="1" destOrd="0" presId="urn:microsoft.com/office/officeart/2005/8/layout/default"/>
    <dgm:cxn modelId="{21E928CB-8FDA-4BC1-B5A0-071D97660102}" type="presParOf" srcId="{9A7F5DF1-FBB9-415B-BDD1-C9C0EE166C12}" destId="{2667F448-C56D-4764-AF5A-883D914F1C3F}" srcOrd="2" destOrd="0" presId="urn:microsoft.com/office/officeart/2005/8/layout/default"/>
    <dgm:cxn modelId="{97B4BA4E-5BB3-415D-8C70-ECBCE444B60F}" type="presParOf" srcId="{9A7F5DF1-FBB9-415B-BDD1-C9C0EE166C12}" destId="{A8F5CF9A-E098-425C-ABEF-4C8CB4C3F5C4}" srcOrd="3" destOrd="0" presId="urn:microsoft.com/office/officeart/2005/8/layout/default"/>
    <dgm:cxn modelId="{17DD28AA-C167-4DC4-AF87-5F5938B0662E}" type="presParOf" srcId="{9A7F5DF1-FBB9-415B-BDD1-C9C0EE166C12}" destId="{E2D5C5AE-6431-43E8-B4C4-6F26C879C95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BEB4C-43BB-4D8B-B759-D16F5CE2787B}">
      <dsp:nvSpPr>
        <dsp:cNvPr id="0" name=""/>
        <dsp:cNvSpPr/>
      </dsp:nvSpPr>
      <dsp:spPr>
        <a:xfrm>
          <a:off x="1069613" y="0"/>
          <a:ext cx="11349251" cy="49366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93DAE-A7B7-4852-AEA2-B5BE7CF7A873}">
      <dsp:nvSpPr>
        <dsp:cNvPr id="0" name=""/>
        <dsp:cNvSpPr/>
      </dsp:nvSpPr>
      <dsp:spPr>
        <a:xfrm>
          <a:off x="6333" y="1481009"/>
          <a:ext cx="3852082" cy="19746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272525"/>
              </a:solidFill>
              <a:latin typeface="Montserrat" pitchFamily="34" charset="0"/>
              <a:ea typeface="Montserrat" pitchFamily="34" charset="-122"/>
              <a:cs typeface="Montserrat" pitchFamily="34" charset="-120"/>
            </a:rPr>
            <a:t>AI can now offer students highly tailored feedback and guidance on their work. </a:t>
          </a:r>
          <a:endParaRPr lang="en-ID" sz="2800" kern="1200" dirty="0"/>
        </a:p>
      </dsp:txBody>
      <dsp:txXfrm>
        <a:off x="102729" y="1577405"/>
        <a:ext cx="3659290" cy="1781887"/>
      </dsp:txXfrm>
    </dsp:sp>
    <dsp:sp modelId="{2C44F35E-6380-4D63-A243-E08C6AF864CB}">
      <dsp:nvSpPr>
        <dsp:cNvPr id="0" name=""/>
        <dsp:cNvSpPr/>
      </dsp:nvSpPr>
      <dsp:spPr>
        <a:xfrm>
          <a:off x="4251531" y="1453482"/>
          <a:ext cx="3852082" cy="19746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272525"/>
              </a:solidFill>
              <a:latin typeface="Montserrat" pitchFamily="34" charset="0"/>
              <a:ea typeface="Montserrat" pitchFamily="34" charset="-122"/>
              <a:cs typeface="Montserrat" pitchFamily="34" charset="-120"/>
            </a:rPr>
            <a:t>This personalized approach helps boost student engagement and motivation</a:t>
          </a:r>
          <a:endParaRPr lang="en-ID" sz="2800" kern="1200" dirty="0"/>
        </a:p>
      </dsp:txBody>
      <dsp:txXfrm>
        <a:off x="4347927" y="1549878"/>
        <a:ext cx="3659290" cy="1781887"/>
      </dsp:txXfrm>
    </dsp:sp>
    <dsp:sp modelId="{526B38C0-7D82-41E6-A80E-802CA1EBD228}">
      <dsp:nvSpPr>
        <dsp:cNvPr id="0" name=""/>
        <dsp:cNvSpPr/>
      </dsp:nvSpPr>
      <dsp:spPr>
        <a:xfrm>
          <a:off x="8764059" y="1481009"/>
          <a:ext cx="4581666" cy="19746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272525"/>
              </a:solidFill>
              <a:latin typeface="Montserrat" pitchFamily="34" charset="0"/>
              <a:ea typeface="Montserrat" pitchFamily="34" charset="-122"/>
              <a:cs typeface="Montserrat" pitchFamily="34" charset="-120"/>
            </a:rPr>
            <a:t>Through natural language processing, students take ownership of their writing progress.</a:t>
          </a:r>
          <a:endParaRPr lang="en-ID" sz="2800" kern="1200" dirty="0"/>
        </a:p>
      </dsp:txBody>
      <dsp:txXfrm>
        <a:off x="8860455" y="1577405"/>
        <a:ext cx="4388874" cy="1781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7C9AF-235B-4299-8761-AEF66A9A05EE}">
      <dsp:nvSpPr>
        <dsp:cNvPr id="0" name=""/>
        <dsp:cNvSpPr/>
      </dsp:nvSpPr>
      <dsp:spPr>
        <a:xfrm>
          <a:off x="2457801" y="0"/>
          <a:ext cx="4643437" cy="27860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Publishing</a:t>
          </a:r>
          <a:endParaRPr lang="en-ID" sz="5600" kern="1200" dirty="0"/>
        </a:p>
      </dsp:txBody>
      <dsp:txXfrm>
        <a:off x="2457801" y="0"/>
        <a:ext cx="4643437" cy="2786062"/>
      </dsp:txXfrm>
    </dsp:sp>
    <dsp:sp modelId="{2667F448-C56D-4764-AF5A-883D914F1C3F}">
      <dsp:nvSpPr>
        <dsp:cNvPr id="0" name=""/>
        <dsp:cNvSpPr/>
      </dsp:nvSpPr>
      <dsp:spPr>
        <a:xfrm>
          <a:off x="4876800" y="3360376"/>
          <a:ext cx="4643437" cy="2786062"/>
        </a:xfrm>
        <a:prstGeom prst="rect">
          <a:avLst/>
        </a:prstGeom>
        <a:solidFill>
          <a:schemeClr val="accent5">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Submitting the text to the teacher</a:t>
          </a:r>
          <a:endParaRPr lang="en-ID" sz="5600" kern="1200" dirty="0"/>
        </a:p>
      </dsp:txBody>
      <dsp:txXfrm>
        <a:off x="4876800" y="3360376"/>
        <a:ext cx="4643437" cy="2786062"/>
      </dsp:txXfrm>
    </dsp:sp>
    <dsp:sp modelId="{E2D5C5AE-6431-43E8-B4C4-6F26C879C956}">
      <dsp:nvSpPr>
        <dsp:cNvPr id="0" name=""/>
        <dsp:cNvSpPr/>
      </dsp:nvSpPr>
      <dsp:spPr>
        <a:xfrm>
          <a:off x="0" y="3346882"/>
          <a:ext cx="4643437" cy="2786062"/>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Writing the final product</a:t>
          </a:r>
          <a:endParaRPr lang="en-ID" sz="5600" kern="1200" dirty="0"/>
        </a:p>
      </dsp:txBody>
      <dsp:txXfrm>
        <a:off x="0" y="3346882"/>
        <a:ext cx="4643437" cy="27860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1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811" y="7680960"/>
            <a:ext cx="1462659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9" y="7601179"/>
            <a:ext cx="14626590" cy="76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16736" y="910742"/>
            <a:ext cx="12070080" cy="4279392"/>
          </a:xfrm>
        </p:spPr>
        <p:txBody>
          <a:bodyPr anchor="b">
            <a:normAutofit/>
          </a:bodyPr>
          <a:lstStyle>
            <a:lvl1pPr algn="l">
              <a:lnSpc>
                <a:spcPct val="85000"/>
              </a:lnSpc>
              <a:defRPr sz="9600" spc="-6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320061" y="5346744"/>
            <a:ext cx="12070080" cy="1371600"/>
          </a:xfrm>
        </p:spPr>
        <p:txBody>
          <a:bodyPr lIns="91440" rIns="91440">
            <a:normAutofit/>
          </a:bodyPr>
          <a:lstStyle>
            <a:lvl1pPr marL="0" indent="0" algn="l">
              <a:buNone/>
              <a:defRPr sz="2880" cap="all" spc="240" baseline="0">
                <a:solidFill>
                  <a:schemeClr val="tx2"/>
                </a:solidFill>
                <a:latin typeface="+mj-lt"/>
              </a:defRPr>
            </a:lvl1pPr>
            <a:lvl2pPr marL="548640" indent="0" algn="ctr">
              <a:buNone/>
              <a:defRPr sz="2880"/>
            </a:lvl2pPr>
            <a:lvl3pPr marL="1097280" indent="0" algn="ctr">
              <a:buNone/>
              <a:defRPr sz="2880"/>
            </a:lvl3pPr>
            <a:lvl4pPr marL="1645920" indent="0" algn="ctr">
              <a:buNone/>
              <a:defRPr sz="2400"/>
            </a:lvl4pPr>
            <a:lvl5pPr marL="2194560" indent="0" algn="ctr">
              <a:buNone/>
              <a:defRPr sz="2400"/>
            </a:lvl5pPr>
            <a:lvl6pPr marL="2743200" indent="0" algn="ctr">
              <a:buNone/>
              <a:defRPr sz="2400"/>
            </a:lvl6pPr>
            <a:lvl7pPr marL="3291840" indent="0" algn="ctr">
              <a:buNone/>
              <a:defRPr sz="2400"/>
            </a:lvl7pPr>
            <a:lvl8pPr marL="3840480" indent="0" algn="ctr">
              <a:buNone/>
              <a:defRPr sz="2400"/>
            </a:lvl8pPr>
            <a:lvl9pPr marL="438912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449190" y="5212080"/>
            <a:ext cx="1185062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24844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778500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811" y="7680960"/>
            <a:ext cx="1462659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9" y="7601179"/>
            <a:ext cx="14626590" cy="76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469880" y="497734"/>
            <a:ext cx="3154680" cy="69089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97734"/>
            <a:ext cx="9281160" cy="690890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585718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54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2096365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811" y="7680960"/>
            <a:ext cx="1462659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9" y="7601179"/>
            <a:ext cx="14626590" cy="76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16736" y="910742"/>
            <a:ext cx="12070080" cy="4279392"/>
          </a:xfrm>
        </p:spPr>
        <p:txBody>
          <a:bodyPr anchor="b" anchorCtr="0">
            <a:normAutofit/>
          </a:bodyPr>
          <a:lstStyle>
            <a:lvl1pPr>
              <a:lnSpc>
                <a:spcPct val="85000"/>
              </a:lnSpc>
              <a:defRPr sz="96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16736" y="5343754"/>
            <a:ext cx="12070080" cy="1371600"/>
          </a:xfrm>
        </p:spPr>
        <p:txBody>
          <a:bodyPr lIns="91440" rIns="91440" anchor="t" anchorCtr="0">
            <a:normAutofit/>
          </a:bodyPr>
          <a:lstStyle>
            <a:lvl1pPr marL="0" indent="0">
              <a:buNone/>
              <a:defRPr sz="2880" cap="all" spc="240" baseline="0">
                <a:solidFill>
                  <a:schemeClr val="tx2"/>
                </a:solidFill>
                <a:latin typeface="+mj-lt"/>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5/5/2024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449190" y="5212080"/>
            <a:ext cx="1185062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89894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316736" y="343924"/>
            <a:ext cx="12070080" cy="174090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16735" y="2214881"/>
            <a:ext cx="5925312"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61504" y="2214882"/>
            <a:ext cx="5925312" cy="482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871517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316736" y="343924"/>
            <a:ext cx="12070080" cy="17409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16736" y="2215263"/>
            <a:ext cx="5925312" cy="883538"/>
          </a:xfrm>
        </p:spPr>
        <p:txBody>
          <a:bodyPr lIns="91440" rIns="91440" anchor="ctr">
            <a:normAutofit/>
          </a:bodyPr>
          <a:lstStyle>
            <a:lvl1pPr marL="0" indent="0">
              <a:buNone/>
              <a:defRPr sz="2400" b="0" cap="all" baseline="0">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316736" y="3098801"/>
            <a:ext cx="5925312" cy="4053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61504" y="2215263"/>
            <a:ext cx="5925312" cy="883538"/>
          </a:xfrm>
        </p:spPr>
        <p:txBody>
          <a:bodyPr lIns="91440" rIns="91440" anchor="ctr">
            <a:normAutofit/>
          </a:bodyPr>
          <a:lstStyle>
            <a:lvl1pPr marL="0" indent="0">
              <a:buNone/>
              <a:defRPr sz="2400" b="0" cap="all" baseline="0">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61504" y="3098801"/>
            <a:ext cx="5925312" cy="4053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785300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344357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811" y="7680960"/>
            <a:ext cx="1462659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9" y="7601179"/>
            <a:ext cx="14626590" cy="76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5/5/2024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567823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0" y="0"/>
            <a:ext cx="4860949"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848085" y="0"/>
            <a:ext cx="76810" cy="822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8640" y="713231"/>
            <a:ext cx="3840480" cy="2743200"/>
          </a:xfrm>
        </p:spPr>
        <p:txBody>
          <a:bodyPr anchor="b">
            <a:normAutofit/>
          </a:bodyPr>
          <a:lstStyle>
            <a:lvl1pPr>
              <a:defRPr sz="432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60720" y="877824"/>
            <a:ext cx="7790688" cy="630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8640" y="3511296"/>
            <a:ext cx="3840480" cy="4054949"/>
          </a:xfrm>
        </p:spPr>
        <p:txBody>
          <a:bodyPr lIns="91440" rIns="91440">
            <a:normAutofit/>
          </a:bodyPr>
          <a:lstStyle>
            <a:lvl1pPr marL="0" indent="0">
              <a:buNone/>
              <a:defRPr sz="1800">
                <a:solidFill>
                  <a:srgbClr val="FFFFFF"/>
                </a:solidFil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a:xfrm>
            <a:off x="558614" y="7751743"/>
            <a:ext cx="3142212" cy="438150"/>
          </a:xfrm>
        </p:spPr>
        <p:txBody>
          <a:bodyPr/>
          <a:lstStyle>
            <a:lvl1pPr algn="l">
              <a:defRPr/>
            </a:lvl1pPr>
          </a:lstStyle>
          <a:p>
            <a:fld id="{32ABBEA6-7C60-4B02-AE87-00D78D8422AF}" type="datetimeFigureOut">
              <a:rPr lang="en-US" dirty="0"/>
              <a:t>5/5/2024</a:t>
            </a:fld>
            <a:endParaRPr lang="en-US" dirty="0"/>
          </a:p>
        </p:txBody>
      </p:sp>
      <p:sp>
        <p:nvSpPr>
          <p:cNvPr id="6" name="Footer Placeholder 5"/>
          <p:cNvSpPr>
            <a:spLocks noGrp="1"/>
          </p:cNvSpPr>
          <p:nvPr>
            <p:ph type="ftr" sz="quarter" idx="11"/>
          </p:nvPr>
        </p:nvSpPr>
        <p:spPr>
          <a:xfrm>
            <a:off x="5760720" y="7751743"/>
            <a:ext cx="5577840" cy="438150"/>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9264106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943600"/>
            <a:ext cx="1462659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9" y="5898091"/>
            <a:ext cx="14626590" cy="768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16736" y="6089904"/>
            <a:ext cx="12135917" cy="987552"/>
          </a:xfrm>
        </p:spPr>
        <p:txBody>
          <a:bodyPr lIns="91440" tIns="0" rIns="91440" bIns="0" anchor="b">
            <a:noAutofit/>
          </a:bodyPr>
          <a:lstStyle>
            <a:lvl1pPr>
              <a:defRPr sz="432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9" y="0"/>
            <a:ext cx="14630382" cy="5898091"/>
          </a:xfrm>
          <a:blipFill>
            <a:blip r:embed="rId2"/>
            <a:stretch>
              <a:fillRect/>
            </a:stretch>
          </a:blipFill>
        </p:spPr>
        <p:txBody>
          <a:bodyPr lIns="457200" tIns="457200" anchor="t"/>
          <a:lstStyle>
            <a:lvl1pPr marL="0" indent="0">
              <a:buNone/>
              <a:defRPr sz="3840">
                <a:solidFill>
                  <a:schemeClr val="bg1"/>
                </a:solidFil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316736" y="7088428"/>
            <a:ext cx="12135917" cy="713232"/>
          </a:xfrm>
        </p:spPr>
        <p:txBody>
          <a:bodyPr lIns="91440" tIns="0" rIns="91440" bIns="0">
            <a:normAutofit/>
          </a:bodyPr>
          <a:lstStyle>
            <a:lvl1pPr marL="0" indent="0">
              <a:spcBef>
                <a:spcPts val="0"/>
              </a:spcBef>
              <a:spcAft>
                <a:spcPts val="720"/>
              </a:spcAft>
              <a:buNone/>
              <a:defRPr sz="1800">
                <a:solidFill>
                  <a:srgbClr val="FFFFFF"/>
                </a:solidFil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5/5/2024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81021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680960"/>
            <a:ext cx="1463040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601179"/>
            <a:ext cx="14630401" cy="79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16736" y="343924"/>
            <a:ext cx="12070080" cy="174090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16736" y="2214881"/>
            <a:ext cx="12070080" cy="482803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16737" y="7751743"/>
            <a:ext cx="2966725" cy="438150"/>
          </a:xfrm>
          <a:prstGeom prst="rect">
            <a:avLst/>
          </a:prstGeom>
        </p:spPr>
        <p:txBody>
          <a:bodyPr vert="horz" lIns="91440" tIns="45720" rIns="91440" bIns="45720" rtlCol="0" anchor="ctr"/>
          <a:lstStyle>
            <a:lvl1pPr algn="l">
              <a:defRPr sz="1080">
                <a:solidFill>
                  <a:srgbClr val="FFFFFF"/>
                </a:solidFill>
              </a:defRPr>
            </a:lvl1pPr>
          </a:lstStyle>
          <a:p>
            <a:fld id="{98624D31-43A5-475A-80CF-332C9F6DCF35}" type="datetimeFigureOut">
              <a:rPr lang="en-US" dirty="0"/>
              <a:t>5/5/2024</a:t>
            </a:fld>
            <a:endParaRPr lang="en-US" dirty="0"/>
          </a:p>
        </p:txBody>
      </p:sp>
      <p:sp>
        <p:nvSpPr>
          <p:cNvPr id="5" name="Footer Placeholder 4"/>
          <p:cNvSpPr>
            <a:spLocks noGrp="1"/>
          </p:cNvSpPr>
          <p:nvPr>
            <p:ph type="ftr" sz="quarter" idx="3"/>
          </p:nvPr>
        </p:nvSpPr>
        <p:spPr>
          <a:xfrm>
            <a:off x="4423422" y="7751743"/>
            <a:ext cx="5787365" cy="438150"/>
          </a:xfrm>
          <a:prstGeom prst="rect">
            <a:avLst/>
          </a:prstGeom>
        </p:spPr>
        <p:txBody>
          <a:bodyPr vert="horz" lIns="91440" tIns="45720" rIns="91440" bIns="45720" rtlCol="0" anchor="ctr"/>
          <a:lstStyle>
            <a:lvl1pPr algn="ctr">
              <a:defRPr sz="108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880550" y="7751743"/>
            <a:ext cx="1574430" cy="438150"/>
          </a:xfrm>
          <a:prstGeom prst="rect">
            <a:avLst/>
          </a:prstGeom>
        </p:spPr>
        <p:txBody>
          <a:bodyPr vert="horz" lIns="91440" tIns="45720" rIns="91440" bIns="45720" rtlCol="0" anchor="ctr"/>
          <a:lstStyle>
            <a:lvl1pPr algn="r">
              <a:defRPr sz="126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432238" y="2085414"/>
            <a:ext cx="1196035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2647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lvl1pPr algn="l" defTabSz="1097280" rtl="0" eaLnBrk="1" latinLnBrk="0" hangingPunct="1">
        <a:lnSpc>
          <a:spcPct val="85000"/>
        </a:lnSpc>
        <a:spcBef>
          <a:spcPct val="0"/>
        </a:spcBef>
        <a:buNone/>
        <a:defRPr sz="5760" kern="1200" spc="-60" baseline="0">
          <a:solidFill>
            <a:schemeClr val="tx1">
              <a:lumMod val="75000"/>
              <a:lumOff val="25000"/>
            </a:schemeClr>
          </a:solidFill>
          <a:latin typeface="+mj-lt"/>
          <a:ea typeface="+mj-ea"/>
          <a:cs typeface="+mj-cs"/>
        </a:defRPr>
      </a:lvl1pPr>
    </p:titleStyle>
    <p:bodyStyle>
      <a:lvl1pPr marL="109728" indent="-109728" algn="l" defTabSz="1097280" rtl="0" eaLnBrk="1" latinLnBrk="0" hangingPunct="1">
        <a:lnSpc>
          <a:spcPct val="90000"/>
        </a:lnSpc>
        <a:spcBef>
          <a:spcPts val="1440"/>
        </a:spcBef>
        <a:spcAft>
          <a:spcPts val="24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460858" indent="-219456" algn="l" defTabSz="1097280" rtl="0" eaLnBrk="1" latinLnBrk="0" hangingPunct="1">
        <a:lnSpc>
          <a:spcPct val="90000"/>
        </a:lnSpc>
        <a:spcBef>
          <a:spcPts val="240"/>
        </a:spcBef>
        <a:spcAft>
          <a:spcPts val="480"/>
        </a:spcAft>
        <a:buClr>
          <a:schemeClr val="accent1"/>
        </a:buClr>
        <a:buFont typeface="Calibri" pitchFamily="34" charset="0"/>
        <a:buChar char="◦"/>
        <a:defRPr sz="2160" kern="1200">
          <a:solidFill>
            <a:schemeClr val="tx1">
              <a:lumMod val="75000"/>
              <a:lumOff val="25000"/>
            </a:schemeClr>
          </a:solidFill>
          <a:latin typeface="+mn-lt"/>
          <a:ea typeface="+mn-ea"/>
          <a:cs typeface="+mn-cs"/>
        </a:defRPr>
      </a:lvl2pPr>
      <a:lvl3pPr marL="680314"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3pPr>
      <a:lvl4pPr marL="899770"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4pPr>
      <a:lvl5pPr marL="1119226" indent="-219456"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5pPr>
      <a:lvl6pPr marL="132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6pPr>
      <a:lvl7pPr marL="156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7pPr>
      <a:lvl8pPr marL="180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8pPr>
      <a:lvl9pPr marL="2040000" indent="-274320" algn="l" defTabSz="1097280" rtl="0" eaLnBrk="1" latinLnBrk="0" hangingPunct="1">
        <a:lnSpc>
          <a:spcPct val="90000"/>
        </a:lnSpc>
        <a:spcBef>
          <a:spcPts val="240"/>
        </a:spcBef>
        <a:spcAft>
          <a:spcPts val="480"/>
        </a:spcAft>
        <a:buClr>
          <a:schemeClr val="accent1"/>
        </a:buClr>
        <a:buFont typeface="Calibri" pitchFamily="34" charset="0"/>
        <a:buChar char="◦"/>
        <a:defRPr sz="1680" kern="1200">
          <a:solidFill>
            <a:schemeClr val="tx1">
              <a:lumMod val="75000"/>
              <a:lumOff val="25000"/>
            </a:schemeClr>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5" name="Text 1"/>
          <p:cNvSpPr/>
          <p:nvPr/>
        </p:nvSpPr>
        <p:spPr>
          <a:xfrm>
            <a:off x="1596788" y="394216"/>
            <a:ext cx="10167581" cy="2337077"/>
          </a:xfrm>
          <a:prstGeom prst="rect">
            <a:avLst/>
          </a:prstGeom>
          <a:noFill/>
          <a:ln/>
        </p:spPr>
        <p:txBody>
          <a:bodyPr wrap="square" rtlCol="0" anchor="t"/>
          <a:lstStyle/>
          <a:p>
            <a:pPr marL="0" indent="0" algn="ctr">
              <a:buNone/>
            </a:pPr>
            <a:r>
              <a:rPr lang="en-US" sz="4400" b="1" dirty="0">
                <a:solidFill>
                  <a:srgbClr val="396AF1"/>
                </a:solidFill>
                <a:latin typeface="Barlow" pitchFamily="34" charset="0"/>
                <a:ea typeface="Barlow" pitchFamily="34" charset="-122"/>
                <a:cs typeface="Barlow" pitchFamily="34" charset="-120"/>
              </a:rPr>
              <a:t>ARTIFICIAL INTELLIGENCE IN WRITING: STUDENTS' VOICES AND WRITING COMPETENCES</a:t>
            </a:r>
            <a:endParaRPr lang="en-US" sz="4400" dirty="0"/>
          </a:p>
        </p:txBody>
      </p:sp>
      <p:sp>
        <p:nvSpPr>
          <p:cNvPr id="7" name="Shape 3"/>
          <p:cNvSpPr/>
          <p:nvPr/>
        </p:nvSpPr>
        <p:spPr>
          <a:xfrm>
            <a:off x="833199" y="6554391"/>
            <a:ext cx="355402" cy="355402"/>
          </a:xfrm>
          <a:prstGeom prst="roundRect">
            <a:avLst>
              <a:gd name="adj" fmla="val 25726039"/>
            </a:avLst>
          </a:prstGeom>
          <a:noFill/>
          <a:ln w="7620">
            <a:solidFill>
              <a:srgbClr val="FFFFFF"/>
            </a:solidFill>
            <a:prstDash val="solid"/>
          </a:ln>
        </p:spPr>
      </p:sp>
      <p:sp>
        <p:nvSpPr>
          <p:cNvPr id="9" name="Text 4"/>
          <p:cNvSpPr/>
          <p:nvPr/>
        </p:nvSpPr>
        <p:spPr>
          <a:xfrm>
            <a:off x="10610450" y="7214363"/>
            <a:ext cx="2493407" cy="388858"/>
          </a:xfrm>
          <a:prstGeom prst="rect">
            <a:avLst/>
          </a:prstGeom>
          <a:noFill/>
          <a:ln/>
        </p:spPr>
        <p:txBody>
          <a:bodyPr wrap="none" rtlCol="0" anchor="t"/>
          <a:lstStyle/>
          <a:p>
            <a:pPr marL="0" indent="0" algn="l">
              <a:lnSpc>
                <a:spcPts val="3062"/>
              </a:lnSpc>
              <a:buNone/>
            </a:pPr>
            <a:r>
              <a:rPr lang="en-US" sz="3200" b="1" dirty="0">
                <a:solidFill>
                  <a:srgbClr val="272525"/>
                </a:solidFill>
                <a:latin typeface="Montserrat" pitchFamily="34" charset="0"/>
                <a:ea typeface="Montserrat" pitchFamily="34" charset="-122"/>
                <a:cs typeface="Montserrat" pitchFamily="34" charset="-120"/>
              </a:rPr>
              <a:t>by teguh sulistyo</a:t>
            </a:r>
            <a:endParaRPr lang="en-US" sz="3200" dirty="0"/>
          </a:p>
        </p:txBody>
      </p:sp>
      <p:pic>
        <p:nvPicPr>
          <p:cNvPr id="12" name="Picture 11">
            <a:extLst>
              <a:ext uri="{FF2B5EF4-FFF2-40B4-BE49-F238E27FC236}">
                <a16:creationId xmlns:a16="http://schemas.microsoft.com/office/drawing/2014/main" id="{8EEAC5E8-30D9-1020-684B-BF404474174D}"/>
              </a:ext>
            </a:extLst>
          </p:cNvPr>
          <p:cNvPicPr>
            <a:picLocks noChangeAspect="1"/>
          </p:cNvPicPr>
          <p:nvPr/>
        </p:nvPicPr>
        <p:blipFill>
          <a:blip r:embed="rId4"/>
          <a:stretch>
            <a:fillRect/>
          </a:stretch>
        </p:blipFill>
        <p:spPr>
          <a:xfrm>
            <a:off x="3336594" y="3125509"/>
            <a:ext cx="6606660" cy="43203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agram jawaban Formulir. Judul pertanyaan: Artificial intelligence helps me to write better. Jumlah jawaban: 27 jawaban.">
            <a:extLst>
              <a:ext uri="{FF2B5EF4-FFF2-40B4-BE49-F238E27FC236}">
                <a16:creationId xmlns:a16="http://schemas.microsoft.com/office/drawing/2014/main" id="{B1EF21E3-A6C5-F681-7CC4-43ABB735C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6638"/>
            <a:ext cx="14630400" cy="615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83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agram jawaban Formulir. Judul pertanyaan: Writing classes using artificial intelligence and publishing the students&amp;apos; texts should be conducted by the tutor. Jumlah jawaban: 27 jawaban.">
            <a:extLst>
              <a:ext uri="{FF2B5EF4-FFF2-40B4-BE49-F238E27FC236}">
                <a16:creationId xmlns:a16="http://schemas.microsoft.com/office/drawing/2014/main" id="{2F8E8A54-A1FB-5075-1BFB-DC318EF85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6925"/>
            <a:ext cx="14630400" cy="663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39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09D934-D6A7-8CA0-0A23-8C035F358A12}"/>
              </a:ext>
            </a:extLst>
          </p:cNvPr>
          <p:cNvPicPr>
            <a:picLocks noChangeAspect="1"/>
          </p:cNvPicPr>
          <p:nvPr/>
        </p:nvPicPr>
        <p:blipFill>
          <a:blip r:embed="rId2"/>
          <a:stretch>
            <a:fillRect/>
          </a:stretch>
        </p:blipFill>
        <p:spPr>
          <a:xfrm>
            <a:off x="4440843" y="1161638"/>
            <a:ext cx="4220164" cy="5906324"/>
          </a:xfrm>
          <a:prstGeom prst="rect">
            <a:avLst/>
          </a:prstGeom>
        </p:spPr>
      </p:pic>
    </p:spTree>
    <p:extLst>
      <p:ext uri="{BB962C8B-B14F-4D97-AF65-F5344CB8AC3E}">
        <p14:creationId xmlns:p14="http://schemas.microsoft.com/office/powerpoint/2010/main" val="120851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DA6666-3B8A-EDDF-3922-44D1684FE7F1}"/>
              </a:ext>
            </a:extLst>
          </p:cNvPr>
          <p:cNvSpPr/>
          <p:nvPr/>
        </p:nvSpPr>
        <p:spPr>
          <a:xfrm>
            <a:off x="3753134" y="477672"/>
            <a:ext cx="3821373" cy="12282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Students’ voices</a:t>
            </a:r>
            <a:endParaRPr lang="en-ID" dirty="0"/>
          </a:p>
        </p:txBody>
      </p:sp>
      <p:pic>
        <p:nvPicPr>
          <p:cNvPr id="4" name="Picture 3">
            <a:extLst>
              <a:ext uri="{FF2B5EF4-FFF2-40B4-BE49-F238E27FC236}">
                <a16:creationId xmlns:a16="http://schemas.microsoft.com/office/drawing/2014/main" id="{0C37666F-2CF3-B040-808F-DFE92BF9B233}"/>
              </a:ext>
            </a:extLst>
          </p:cNvPr>
          <p:cNvPicPr>
            <a:picLocks noChangeAspect="1"/>
          </p:cNvPicPr>
          <p:nvPr/>
        </p:nvPicPr>
        <p:blipFill>
          <a:blip r:embed="rId2"/>
          <a:stretch>
            <a:fillRect/>
          </a:stretch>
        </p:blipFill>
        <p:spPr>
          <a:xfrm>
            <a:off x="1216366" y="2188441"/>
            <a:ext cx="12197668" cy="936896"/>
          </a:xfrm>
          <a:prstGeom prst="rect">
            <a:avLst/>
          </a:prstGeom>
        </p:spPr>
      </p:pic>
      <p:pic>
        <p:nvPicPr>
          <p:cNvPr id="6" name="Picture 5">
            <a:extLst>
              <a:ext uri="{FF2B5EF4-FFF2-40B4-BE49-F238E27FC236}">
                <a16:creationId xmlns:a16="http://schemas.microsoft.com/office/drawing/2014/main" id="{D97E36F7-3A9C-1A48-A5E3-9ACD37D656CB}"/>
              </a:ext>
            </a:extLst>
          </p:cNvPr>
          <p:cNvPicPr>
            <a:picLocks noChangeAspect="1"/>
          </p:cNvPicPr>
          <p:nvPr/>
        </p:nvPicPr>
        <p:blipFill>
          <a:blip r:embed="rId3"/>
          <a:stretch>
            <a:fillRect/>
          </a:stretch>
        </p:blipFill>
        <p:spPr>
          <a:xfrm>
            <a:off x="1216366" y="3364886"/>
            <a:ext cx="12197668" cy="882385"/>
          </a:xfrm>
          <a:prstGeom prst="rect">
            <a:avLst/>
          </a:prstGeom>
        </p:spPr>
      </p:pic>
      <p:pic>
        <p:nvPicPr>
          <p:cNvPr id="8" name="Picture 7">
            <a:extLst>
              <a:ext uri="{FF2B5EF4-FFF2-40B4-BE49-F238E27FC236}">
                <a16:creationId xmlns:a16="http://schemas.microsoft.com/office/drawing/2014/main" id="{A84C53E7-5FA1-9017-41BE-16C13DDF7B7A}"/>
              </a:ext>
            </a:extLst>
          </p:cNvPr>
          <p:cNvPicPr>
            <a:picLocks noChangeAspect="1"/>
          </p:cNvPicPr>
          <p:nvPr/>
        </p:nvPicPr>
        <p:blipFill>
          <a:blip r:embed="rId4"/>
          <a:stretch>
            <a:fillRect/>
          </a:stretch>
        </p:blipFill>
        <p:spPr>
          <a:xfrm>
            <a:off x="1342033" y="4466890"/>
            <a:ext cx="11718874" cy="734725"/>
          </a:xfrm>
          <a:prstGeom prst="rect">
            <a:avLst/>
          </a:prstGeom>
        </p:spPr>
      </p:pic>
      <p:pic>
        <p:nvPicPr>
          <p:cNvPr id="10" name="Picture 9">
            <a:extLst>
              <a:ext uri="{FF2B5EF4-FFF2-40B4-BE49-F238E27FC236}">
                <a16:creationId xmlns:a16="http://schemas.microsoft.com/office/drawing/2014/main" id="{6CD61BBD-EB96-9231-1F1E-27F7F1A13772}"/>
              </a:ext>
            </a:extLst>
          </p:cNvPr>
          <p:cNvPicPr>
            <a:picLocks noChangeAspect="1"/>
          </p:cNvPicPr>
          <p:nvPr/>
        </p:nvPicPr>
        <p:blipFill>
          <a:blip r:embed="rId5"/>
          <a:stretch>
            <a:fillRect/>
          </a:stretch>
        </p:blipFill>
        <p:spPr>
          <a:xfrm>
            <a:off x="1216366" y="5322021"/>
            <a:ext cx="11718874" cy="944254"/>
          </a:xfrm>
          <a:prstGeom prst="rect">
            <a:avLst/>
          </a:prstGeom>
        </p:spPr>
      </p:pic>
      <p:pic>
        <p:nvPicPr>
          <p:cNvPr id="12" name="Picture 11">
            <a:extLst>
              <a:ext uri="{FF2B5EF4-FFF2-40B4-BE49-F238E27FC236}">
                <a16:creationId xmlns:a16="http://schemas.microsoft.com/office/drawing/2014/main" id="{39479F62-25C3-62D0-17EA-1BA37DE0D5B6}"/>
              </a:ext>
            </a:extLst>
          </p:cNvPr>
          <p:cNvPicPr>
            <a:picLocks noChangeAspect="1"/>
          </p:cNvPicPr>
          <p:nvPr/>
        </p:nvPicPr>
        <p:blipFill>
          <a:blip r:embed="rId6"/>
          <a:stretch>
            <a:fillRect/>
          </a:stretch>
        </p:blipFill>
        <p:spPr>
          <a:xfrm>
            <a:off x="1216366" y="6540793"/>
            <a:ext cx="12049258" cy="999795"/>
          </a:xfrm>
          <a:prstGeom prst="rect">
            <a:avLst/>
          </a:prstGeom>
        </p:spPr>
      </p:pic>
    </p:spTree>
    <p:extLst>
      <p:ext uri="{BB962C8B-B14F-4D97-AF65-F5344CB8AC3E}">
        <p14:creationId xmlns:p14="http://schemas.microsoft.com/office/powerpoint/2010/main" val="89635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838"/>
          </a:xfrm>
          <a:prstGeom prst="rect">
            <a:avLst/>
          </a:prstGeom>
          <a:solidFill>
            <a:srgbClr val="EEEFF5"/>
          </a:solidFill>
          <a:ln/>
        </p:spPr>
      </p:sp>
      <p:sp>
        <p:nvSpPr>
          <p:cNvPr id="4" name="Text 1"/>
          <p:cNvSpPr/>
          <p:nvPr/>
        </p:nvSpPr>
        <p:spPr>
          <a:xfrm>
            <a:off x="1977628" y="587097"/>
            <a:ext cx="10675025" cy="1334214"/>
          </a:xfrm>
          <a:prstGeom prst="rect">
            <a:avLst/>
          </a:prstGeom>
          <a:noFill/>
          <a:ln/>
        </p:spPr>
        <p:txBody>
          <a:bodyPr wrap="square" rtlCol="0" anchor="t"/>
          <a:lstStyle/>
          <a:p>
            <a:pPr marL="0" indent="0">
              <a:lnSpc>
                <a:spcPts val="5253"/>
              </a:lnSpc>
              <a:buNone/>
            </a:pPr>
            <a:r>
              <a:rPr lang="en-US" sz="4203" b="1" dirty="0">
                <a:solidFill>
                  <a:srgbClr val="396AF1"/>
                </a:solidFill>
                <a:latin typeface="Barlow" pitchFamily="34" charset="0"/>
                <a:ea typeface="Barlow" pitchFamily="34" charset="-122"/>
                <a:cs typeface="Barlow" pitchFamily="34" charset="-120"/>
              </a:rPr>
              <a:t>Integrating AI Tools into the Writing Curriculum</a:t>
            </a:r>
            <a:endParaRPr lang="en-US" sz="4203" dirty="0"/>
          </a:p>
        </p:txBody>
      </p:sp>
      <p:pic>
        <p:nvPicPr>
          <p:cNvPr id="5" name="Image 1" descr="preencoded.png"/>
          <p:cNvPicPr>
            <a:picLocks noChangeAspect="1"/>
          </p:cNvPicPr>
          <p:nvPr/>
        </p:nvPicPr>
        <p:blipFill>
          <a:blip r:embed="rId4"/>
          <a:stretch>
            <a:fillRect/>
          </a:stretch>
        </p:blipFill>
        <p:spPr>
          <a:xfrm>
            <a:off x="1977628" y="2348270"/>
            <a:ext cx="2428637" cy="1500902"/>
          </a:xfrm>
          <a:prstGeom prst="rect">
            <a:avLst/>
          </a:prstGeom>
        </p:spPr>
      </p:pic>
      <p:sp>
        <p:nvSpPr>
          <p:cNvPr id="6" name="Text 2"/>
          <p:cNvSpPr/>
          <p:nvPr/>
        </p:nvSpPr>
        <p:spPr>
          <a:xfrm>
            <a:off x="1977628" y="4115991"/>
            <a:ext cx="2428637" cy="666988"/>
          </a:xfrm>
          <a:prstGeom prst="rect">
            <a:avLst/>
          </a:prstGeom>
          <a:noFill/>
          <a:ln/>
        </p:spPr>
        <p:txBody>
          <a:bodyPr wrap="square" rtlCol="0" anchor="t"/>
          <a:lstStyle/>
          <a:p>
            <a:pPr marL="0" indent="0" algn="l">
              <a:lnSpc>
                <a:spcPts val="2627"/>
              </a:lnSpc>
              <a:buNone/>
            </a:pPr>
            <a:r>
              <a:rPr lang="en-US" sz="2101" b="1" dirty="0">
                <a:solidFill>
                  <a:srgbClr val="396AF1"/>
                </a:solidFill>
                <a:latin typeface="Barlow" pitchFamily="34" charset="0"/>
                <a:ea typeface="Barlow" pitchFamily="34" charset="-122"/>
                <a:cs typeface="Barlow" pitchFamily="34" charset="-120"/>
              </a:rPr>
              <a:t>AI-Powered Writing Assistants</a:t>
            </a:r>
            <a:endParaRPr lang="en-US" sz="2101" dirty="0"/>
          </a:p>
        </p:txBody>
      </p:sp>
      <p:sp>
        <p:nvSpPr>
          <p:cNvPr id="7" name="Text 3"/>
          <p:cNvSpPr/>
          <p:nvPr/>
        </p:nvSpPr>
        <p:spPr>
          <a:xfrm>
            <a:off x="1977628" y="4910971"/>
            <a:ext cx="2428637" cy="2731770"/>
          </a:xfrm>
          <a:prstGeom prst="rect">
            <a:avLst/>
          </a:prstGeom>
          <a:noFill/>
          <a:ln/>
        </p:spPr>
        <p:txBody>
          <a:bodyPr wrap="square" rtlCol="0" anchor="t"/>
          <a:lstStyle/>
          <a:p>
            <a:pPr marL="0" indent="0" algn="l">
              <a:lnSpc>
                <a:spcPts val="2690"/>
              </a:lnSpc>
              <a:buNone/>
            </a:pPr>
            <a:r>
              <a:rPr lang="en-US" sz="1681" dirty="0">
                <a:solidFill>
                  <a:srgbClr val="272525"/>
                </a:solidFill>
                <a:latin typeface="Montserrat" pitchFamily="34" charset="0"/>
                <a:ea typeface="Montserrat" pitchFamily="34" charset="-122"/>
                <a:cs typeface="Montserrat" pitchFamily="34" charset="-120"/>
              </a:rPr>
              <a:t>Incorporate AI-based writing assistants that provide real-time feedback, grammar corrections, and suggestions to help students improve their writing skills.</a:t>
            </a:r>
            <a:endParaRPr lang="en-US" sz="1681" dirty="0"/>
          </a:p>
        </p:txBody>
      </p:sp>
      <p:pic>
        <p:nvPicPr>
          <p:cNvPr id="8" name="Image 2" descr="preencoded.png"/>
          <p:cNvPicPr>
            <a:picLocks noChangeAspect="1"/>
          </p:cNvPicPr>
          <p:nvPr/>
        </p:nvPicPr>
        <p:blipFill>
          <a:blip r:embed="rId5"/>
          <a:stretch>
            <a:fillRect/>
          </a:stretch>
        </p:blipFill>
        <p:spPr>
          <a:xfrm>
            <a:off x="4726424" y="2348270"/>
            <a:ext cx="2428637" cy="1500902"/>
          </a:xfrm>
          <a:prstGeom prst="rect">
            <a:avLst/>
          </a:prstGeom>
        </p:spPr>
      </p:pic>
      <p:sp>
        <p:nvSpPr>
          <p:cNvPr id="9" name="Text 4"/>
          <p:cNvSpPr/>
          <p:nvPr/>
        </p:nvSpPr>
        <p:spPr>
          <a:xfrm>
            <a:off x="4726424" y="4115991"/>
            <a:ext cx="2428637" cy="666988"/>
          </a:xfrm>
          <a:prstGeom prst="rect">
            <a:avLst/>
          </a:prstGeom>
          <a:noFill/>
          <a:ln/>
        </p:spPr>
        <p:txBody>
          <a:bodyPr wrap="square" rtlCol="0" anchor="t"/>
          <a:lstStyle/>
          <a:p>
            <a:pPr marL="0" indent="0" algn="l">
              <a:lnSpc>
                <a:spcPts val="2627"/>
              </a:lnSpc>
              <a:buNone/>
            </a:pPr>
            <a:r>
              <a:rPr lang="en-US" sz="2101" b="1" dirty="0">
                <a:solidFill>
                  <a:srgbClr val="396AF1"/>
                </a:solidFill>
                <a:latin typeface="Barlow" pitchFamily="34" charset="0"/>
                <a:ea typeface="Barlow" pitchFamily="34" charset="-122"/>
                <a:cs typeface="Barlow" pitchFamily="34" charset="-120"/>
              </a:rPr>
              <a:t>Curriculum Integration</a:t>
            </a:r>
            <a:endParaRPr lang="en-US" sz="2101" dirty="0"/>
          </a:p>
        </p:txBody>
      </p:sp>
      <p:sp>
        <p:nvSpPr>
          <p:cNvPr id="10" name="Text 5"/>
          <p:cNvSpPr/>
          <p:nvPr/>
        </p:nvSpPr>
        <p:spPr>
          <a:xfrm>
            <a:off x="4726424" y="4910971"/>
            <a:ext cx="2428637" cy="2731770"/>
          </a:xfrm>
          <a:prstGeom prst="rect">
            <a:avLst/>
          </a:prstGeom>
          <a:noFill/>
          <a:ln/>
        </p:spPr>
        <p:txBody>
          <a:bodyPr wrap="square" rtlCol="0" anchor="t"/>
          <a:lstStyle/>
          <a:p>
            <a:pPr marL="0" indent="0" algn="l">
              <a:lnSpc>
                <a:spcPts val="2690"/>
              </a:lnSpc>
              <a:buNone/>
            </a:pPr>
            <a:r>
              <a:rPr lang="en-US" sz="1681" dirty="0">
                <a:solidFill>
                  <a:srgbClr val="272525"/>
                </a:solidFill>
                <a:latin typeface="Montserrat" pitchFamily="34" charset="0"/>
                <a:ea typeface="Montserrat" pitchFamily="34" charset="-122"/>
                <a:cs typeface="Montserrat" pitchFamily="34" charset="-120"/>
              </a:rPr>
              <a:t>Seamlessly weave AI-driven writing activities and projects into the curriculum, enabling students to leverage AI tools to enhance their writing process.</a:t>
            </a:r>
            <a:endParaRPr lang="en-US" sz="1681" dirty="0"/>
          </a:p>
        </p:txBody>
      </p:sp>
      <p:pic>
        <p:nvPicPr>
          <p:cNvPr id="11" name="Image 3" descr="preencoded.png"/>
          <p:cNvPicPr>
            <a:picLocks noChangeAspect="1"/>
          </p:cNvPicPr>
          <p:nvPr/>
        </p:nvPicPr>
        <p:blipFill>
          <a:blip r:embed="rId6"/>
          <a:stretch>
            <a:fillRect/>
          </a:stretch>
        </p:blipFill>
        <p:spPr>
          <a:xfrm>
            <a:off x="7475220" y="2348270"/>
            <a:ext cx="2428637" cy="1500902"/>
          </a:xfrm>
          <a:prstGeom prst="rect">
            <a:avLst/>
          </a:prstGeom>
        </p:spPr>
      </p:pic>
      <p:sp>
        <p:nvSpPr>
          <p:cNvPr id="12" name="Text 6"/>
          <p:cNvSpPr/>
          <p:nvPr/>
        </p:nvSpPr>
        <p:spPr>
          <a:xfrm>
            <a:off x="7475220" y="4115991"/>
            <a:ext cx="2428637" cy="666988"/>
          </a:xfrm>
          <a:prstGeom prst="rect">
            <a:avLst/>
          </a:prstGeom>
          <a:noFill/>
          <a:ln/>
        </p:spPr>
        <p:txBody>
          <a:bodyPr wrap="square" rtlCol="0" anchor="t"/>
          <a:lstStyle/>
          <a:p>
            <a:pPr marL="0" indent="0" algn="l">
              <a:lnSpc>
                <a:spcPts val="2627"/>
              </a:lnSpc>
              <a:buNone/>
            </a:pPr>
            <a:r>
              <a:rPr lang="en-US" sz="2101" b="1" dirty="0">
                <a:solidFill>
                  <a:srgbClr val="396AF1"/>
                </a:solidFill>
                <a:latin typeface="Barlow" pitchFamily="34" charset="0"/>
                <a:ea typeface="Barlow" pitchFamily="34" charset="-122"/>
                <a:cs typeface="Barlow" pitchFamily="34" charset="-120"/>
              </a:rPr>
              <a:t>AI Writing Workshops</a:t>
            </a:r>
            <a:endParaRPr lang="en-US" sz="2101" dirty="0"/>
          </a:p>
        </p:txBody>
      </p:sp>
      <p:sp>
        <p:nvSpPr>
          <p:cNvPr id="13" name="Text 7"/>
          <p:cNvSpPr/>
          <p:nvPr/>
        </p:nvSpPr>
        <p:spPr>
          <a:xfrm>
            <a:off x="7475220" y="4910971"/>
            <a:ext cx="2428637" cy="2731770"/>
          </a:xfrm>
          <a:prstGeom prst="rect">
            <a:avLst/>
          </a:prstGeom>
          <a:noFill/>
          <a:ln/>
        </p:spPr>
        <p:txBody>
          <a:bodyPr wrap="square" rtlCol="0" anchor="t"/>
          <a:lstStyle/>
          <a:p>
            <a:pPr marL="0" indent="0" algn="l">
              <a:lnSpc>
                <a:spcPts val="2690"/>
              </a:lnSpc>
              <a:buNone/>
            </a:pPr>
            <a:r>
              <a:rPr lang="en-US" sz="1681" dirty="0">
                <a:solidFill>
                  <a:srgbClr val="272525"/>
                </a:solidFill>
                <a:latin typeface="Montserrat" pitchFamily="34" charset="0"/>
                <a:ea typeface="Montserrat" pitchFamily="34" charset="-122"/>
                <a:cs typeface="Montserrat" pitchFamily="34" charset="-120"/>
              </a:rPr>
              <a:t>Organize interactive workshops that teach students how to effectively use AI-powered writing tools, empowering them to become more self-sufficient writers.</a:t>
            </a:r>
            <a:endParaRPr lang="en-US" sz="1681" dirty="0"/>
          </a:p>
        </p:txBody>
      </p:sp>
      <p:pic>
        <p:nvPicPr>
          <p:cNvPr id="14" name="Image 4" descr="preencoded.png"/>
          <p:cNvPicPr>
            <a:picLocks noChangeAspect="1"/>
          </p:cNvPicPr>
          <p:nvPr/>
        </p:nvPicPr>
        <p:blipFill>
          <a:blip r:embed="rId7"/>
          <a:stretch>
            <a:fillRect/>
          </a:stretch>
        </p:blipFill>
        <p:spPr>
          <a:xfrm>
            <a:off x="10224016" y="2348270"/>
            <a:ext cx="2428637" cy="1500902"/>
          </a:xfrm>
          <a:prstGeom prst="rect">
            <a:avLst/>
          </a:prstGeom>
        </p:spPr>
      </p:pic>
      <p:sp>
        <p:nvSpPr>
          <p:cNvPr id="15" name="Text 8"/>
          <p:cNvSpPr/>
          <p:nvPr/>
        </p:nvSpPr>
        <p:spPr>
          <a:xfrm>
            <a:off x="10224016" y="4115991"/>
            <a:ext cx="2428637" cy="666988"/>
          </a:xfrm>
          <a:prstGeom prst="rect">
            <a:avLst/>
          </a:prstGeom>
          <a:noFill/>
          <a:ln/>
        </p:spPr>
        <p:txBody>
          <a:bodyPr wrap="square" rtlCol="0" anchor="t"/>
          <a:lstStyle/>
          <a:p>
            <a:pPr marL="0" indent="0" algn="l">
              <a:lnSpc>
                <a:spcPts val="2627"/>
              </a:lnSpc>
              <a:buNone/>
            </a:pPr>
            <a:r>
              <a:rPr lang="en-US" sz="2101" b="1" dirty="0">
                <a:solidFill>
                  <a:srgbClr val="396AF1"/>
                </a:solidFill>
                <a:latin typeface="Barlow" pitchFamily="34" charset="0"/>
                <a:ea typeface="Barlow" pitchFamily="34" charset="-122"/>
                <a:cs typeface="Barlow" pitchFamily="34" charset="-120"/>
              </a:rPr>
              <a:t>Personalized AI Feedback</a:t>
            </a:r>
            <a:endParaRPr lang="en-US" sz="2101" dirty="0"/>
          </a:p>
        </p:txBody>
      </p:sp>
      <p:sp>
        <p:nvSpPr>
          <p:cNvPr id="16" name="Text 9"/>
          <p:cNvSpPr/>
          <p:nvPr/>
        </p:nvSpPr>
        <p:spPr>
          <a:xfrm>
            <a:off x="10224016" y="4910971"/>
            <a:ext cx="2428637" cy="2390299"/>
          </a:xfrm>
          <a:prstGeom prst="rect">
            <a:avLst/>
          </a:prstGeom>
          <a:noFill/>
          <a:ln/>
        </p:spPr>
        <p:txBody>
          <a:bodyPr wrap="square" rtlCol="0" anchor="t"/>
          <a:lstStyle/>
          <a:p>
            <a:pPr marL="0" indent="0" algn="l">
              <a:lnSpc>
                <a:spcPts val="2690"/>
              </a:lnSpc>
              <a:buNone/>
            </a:pPr>
            <a:r>
              <a:rPr lang="en-US" sz="1681" dirty="0">
                <a:solidFill>
                  <a:srgbClr val="272525"/>
                </a:solidFill>
                <a:latin typeface="Montserrat" pitchFamily="34" charset="0"/>
                <a:ea typeface="Montserrat" pitchFamily="34" charset="-122"/>
                <a:cs typeface="Montserrat" pitchFamily="34" charset="-120"/>
              </a:rPr>
              <a:t>Utilize AI to provide personalized, in-depth feedback on student writing, guiding them towards improvement and fostering a growth mindset.</a:t>
            </a:r>
            <a:endParaRPr lang="en-US" sz="168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5" name="Text 1"/>
          <p:cNvSpPr/>
          <p:nvPr/>
        </p:nvSpPr>
        <p:spPr>
          <a:xfrm>
            <a:off x="4483894" y="607576"/>
            <a:ext cx="9320213" cy="1377077"/>
          </a:xfrm>
          <a:prstGeom prst="rect">
            <a:avLst/>
          </a:prstGeom>
          <a:noFill/>
          <a:ln/>
        </p:spPr>
        <p:txBody>
          <a:bodyPr wrap="square" rtlCol="0" anchor="t"/>
          <a:lstStyle/>
          <a:p>
            <a:pPr marL="0" indent="0">
              <a:lnSpc>
                <a:spcPts val="5422"/>
              </a:lnSpc>
              <a:buNone/>
            </a:pPr>
            <a:r>
              <a:rPr lang="en-US" sz="4338" b="1" dirty="0">
                <a:solidFill>
                  <a:srgbClr val="396AF1"/>
                </a:solidFill>
                <a:latin typeface="Barlow" pitchFamily="34" charset="0"/>
                <a:ea typeface="Barlow" pitchFamily="34" charset="-122"/>
                <a:cs typeface="Barlow" pitchFamily="34" charset="-120"/>
              </a:rPr>
              <a:t>Collaborative Writing Projects with AI-Driven Support</a:t>
            </a:r>
            <a:endParaRPr lang="en-US" sz="4338" dirty="0"/>
          </a:p>
        </p:txBody>
      </p:sp>
      <p:sp>
        <p:nvSpPr>
          <p:cNvPr id="6" name="Shape 2"/>
          <p:cNvSpPr/>
          <p:nvPr/>
        </p:nvSpPr>
        <p:spPr>
          <a:xfrm>
            <a:off x="4764881" y="2315170"/>
            <a:ext cx="99060" cy="5306854"/>
          </a:xfrm>
          <a:prstGeom prst="roundRect">
            <a:avLst>
              <a:gd name="adj" fmla="val 133472"/>
            </a:avLst>
          </a:prstGeom>
          <a:solidFill>
            <a:srgbClr val="EEEFF5"/>
          </a:solidFill>
          <a:ln/>
        </p:spPr>
      </p:sp>
      <p:sp>
        <p:nvSpPr>
          <p:cNvPr id="7" name="Shape 3"/>
          <p:cNvSpPr/>
          <p:nvPr/>
        </p:nvSpPr>
        <p:spPr>
          <a:xfrm>
            <a:off x="5062299" y="2685574"/>
            <a:ext cx="771168" cy="99060"/>
          </a:xfrm>
          <a:prstGeom prst="roundRect">
            <a:avLst>
              <a:gd name="adj" fmla="val 133472"/>
            </a:avLst>
          </a:prstGeom>
          <a:solidFill>
            <a:srgbClr val="EEEFF5"/>
          </a:solidFill>
          <a:ln/>
        </p:spPr>
      </p:sp>
      <p:sp>
        <p:nvSpPr>
          <p:cNvPr id="8" name="Shape 4"/>
          <p:cNvSpPr/>
          <p:nvPr/>
        </p:nvSpPr>
        <p:spPr>
          <a:xfrm>
            <a:off x="4566523" y="2487335"/>
            <a:ext cx="495776" cy="495776"/>
          </a:xfrm>
          <a:prstGeom prst="roundRect">
            <a:avLst>
              <a:gd name="adj" fmla="val 26669"/>
            </a:avLst>
          </a:prstGeom>
          <a:solidFill>
            <a:srgbClr val="EEEFF5"/>
          </a:solidFill>
          <a:ln/>
        </p:spPr>
      </p:sp>
      <p:sp>
        <p:nvSpPr>
          <p:cNvPr id="9" name="Text 5"/>
          <p:cNvSpPr/>
          <p:nvPr/>
        </p:nvSpPr>
        <p:spPr>
          <a:xfrm>
            <a:off x="4755832" y="2528649"/>
            <a:ext cx="117038" cy="413147"/>
          </a:xfrm>
          <a:prstGeom prst="rect">
            <a:avLst/>
          </a:prstGeom>
          <a:noFill/>
          <a:ln/>
        </p:spPr>
        <p:txBody>
          <a:bodyPr wrap="none" rtlCol="0" anchor="t"/>
          <a:lstStyle/>
          <a:p>
            <a:pPr marL="0" indent="0" algn="ctr">
              <a:lnSpc>
                <a:spcPts val="3253"/>
              </a:lnSpc>
              <a:buNone/>
            </a:pPr>
            <a:r>
              <a:rPr lang="en-US" sz="2603" b="1" dirty="0">
                <a:solidFill>
                  <a:srgbClr val="396AF1"/>
                </a:solidFill>
                <a:latin typeface="Barlow" pitchFamily="34" charset="0"/>
                <a:ea typeface="Barlow" pitchFamily="34" charset="-122"/>
                <a:cs typeface="Barlow" pitchFamily="34" charset="-120"/>
              </a:rPr>
              <a:t>1</a:t>
            </a:r>
            <a:endParaRPr lang="en-US" sz="2603" dirty="0"/>
          </a:p>
        </p:txBody>
      </p:sp>
      <p:sp>
        <p:nvSpPr>
          <p:cNvPr id="10" name="Text 6"/>
          <p:cNvSpPr/>
          <p:nvPr/>
        </p:nvSpPr>
        <p:spPr>
          <a:xfrm>
            <a:off x="6026348" y="2535436"/>
            <a:ext cx="2754511" cy="344329"/>
          </a:xfrm>
          <a:prstGeom prst="rect">
            <a:avLst/>
          </a:prstGeom>
          <a:noFill/>
          <a:ln/>
        </p:spPr>
        <p:txBody>
          <a:bodyPr wrap="none" rtlCol="0" anchor="t"/>
          <a:lstStyle/>
          <a:p>
            <a:pPr marL="0" indent="0" algn="l">
              <a:lnSpc>
                <a:spcPts val="2711"/>
              </a:lnSpc>
              <a:buNone/>
            </a:pPr>
            <a:r>
              <a:rPr lang="en-US" sz="2169" b="1" dirty="0">
                <a:solidFill>
                  <a:srgbClr val="396AF1"/>
                </a:solidFill>
                <a:latin typeface="Barlow" pitchFamily="34" charset="0"/>
                <a:ea typeface="Barlow" pitchFamily="34" charset="-122"/>
                <a:cs typeface="Barlow" pitchFamily="34" charset="-120"/>
              </a:rPr>
              <a:t>Brainstorming with AI</a:t>
            </a:r>
            <a:endParaRPr lang="en-US" sz="2169" dirty="0"/>
          </a:p>
        </p:txBody>
      </p:sp>
      <p:sp>
        <p:nvSpPr>
          <p:cNvPr id="11" name="Text 7"/>
          <p:cNvSpPr/>
          <p:nvPr/>
        </p:nvSpPr>
        <p:spPr>
          <a:xfrm>
            <a:off x="6026348" y="3011924"/>
            <a:ext cx="7777758" cy="705088"/>
          </a:xfrm>
          <a:prstGeom prst="rect">
            <a:avLst/>
          </a:prstGeom>
          <a:noFill/>
          <a:ln/>
        </p:spPr>
        <p:txBody>
          <a:bodyPr wrap="square" rtlCol="0" anchor="t"/>
          <a:lstStyle/>
          <a:p>
            <a:pPr marL="0" indent="0" algn="l">
              <a:lnSpc>
                <a:spcPts val="2776"/>
              </a:lnSpc>
              <a:buNone/>
            </a:pPr>
            <a:r>
              <a:rPr lang="en-US" sz="1735" dirty="0">
                <a:solidFill>
                  <a:srgbClr val="272525"/>
                </a:solidFill>
                <a:latin typeface="Montserrat" pitchFamily="34" charset="0"/>
                <a:ea typeface="Montserrat" pitchFamily="34" charset="-122"/>
                <a:cs typeface="Montserrat" pitchFamily="34" charset="-120"/>
              </a:rPr>
              <a:t>Utilize AI-powered ideation tools to help students generate creative writing prompts and explore diverse perspectives.</a:t>
            </a:r>
            <a:endParaRPr lang="en-US" sz="1735" dirty="0"/>
          </a:p>
        </p:txBody>
      </p:sp>
      <p:sp>
        <p:nvSpPr>
          <p:cNvPr id="12" name="Shape 8"/>
          <p:cNvSpPr/>
          <p:nvPr/>
        </p:nvSpPr>
        <p:spPr>
          <a:xfrm>
            <a:off x="5062299" y="4527947"/>
            <a:ext cx="771168" cy="99060"/>
          </a:xfrm>
          <a:prstGeom prst="roundRect">
            <a:avLst>
              <a:gd name="adj" fmla="val 133472"/>
            </a:avLst>
          </a:prstGeom>
          <a:solidFill>
            <a:srgbClr val="EEEFF5"/>
          </a:solidFill>
          <a:ln/>
        </p:spPr>
      </p:sp>
      <p:sp>
        <p:nvSpPr>
          <p:cNvPr id="13" name="Shape 9"/>
          <p:cNvSpPr/>
          <p:nvPr/>
        </p:nvSpPr>
        <p:spPr>
          <a:xfrm>
            <a:off x="4566523" y="4329708"/>
            <a:ext cx="495776" cy="495776"/>
          </a:xfrm>
          <a:prstGeom prst="roundRect">
            <a:avLst>
              <a:gd name="adj" fmla="val 26669"/>
            </a:avLst>
          </a:prstGeom>
          <a:solidFill>
            <a:srgbClr val="EEEFF5"/>
          </a:solidFill>
          <a:ln/>
        </p:spPr>
      </p:sp>
      <p:sp>
        <p:nvSpPr>
          <p:cNvPr id="14" name="Text 10"/>
          <p:cNvSpPr/>
          <p:nvPr/>
        </p:nvSpPr>
        <p:spPr>
          <a:xfrm>
            <a:off x="4721900" y="4371023"/>
            <a:ext cx="185023" cy="413147"/>
          </a:xfrm>
          <a:prstGeom prst="rect">
            <a:avLst/>
          </a:prstGeom>
          <a:noFill/>
          <a:ln/>
        </p:spPr>
        <p:txBody>
          <a:bodyPr wrap="none" rtlCol="0" anchor="t"/>
          <a:lstStyle/>
          <a:p>
            <a:pPr marL="0" indent="0" algn="ctr">
              <a:lnSpc>
                <a:spcPts val="3253"/>
              </a:lnSpc>
              <a:buNone/>
            </a:pPr>
            <a:r>
              <a:rPr lang="en-US" sz="2603" b="1" dirty="0">
                <a:solidFill>
                  <a:srgbClr val="396AF1"/>
                </a:solidFill>
                <a:latin typeface="Barlow" pitchFamily="34" charset="0"/>
                <a:ea typeface="Barlow" pitchFamily="34" charset="-122"/>
                <a:cs typeface="Barlow" pitchFamily="34" charset="-120"/>
              </a:rPr>
              <a:t>2</a:t>
            </a:r>
            <a:endParaRPr lang="en-US" sz="2603" dirty="0"/>
          </a:p>
        </p:txBody>
      </p:sp>
      <p:sp>
        <p:nvSpPr>
          <p:cNvPr id="15" name="Text 11"/>
          <p:cNvSpPr/>
          <p:nvPr/>
        </p:nvSpPr>
        <p:spPr>
          <a:xfrm>
            <a:off x="6026348" y="4377809"/>
            <a:ext cx="2754511" cy="344329"/>
          </a:xfrm>
          <a:prstGeom prst="rect">
            <a:avLst/>
          </a:prstGeom>
          <a:noFill/>
          <a:ln/>
        </p:spPr>
        <p:txBody>
          <a:bodyPr wrap="none" rtlCol="0" anchor="t"/>
          <a:lstStyle/>
          <a:p>
            <a:pPr marL="0" indent="0" algn="l">
              <a:lnSpc>
                <a:spcPts val="2711"/>
              </a:lnSpc>
              <a:buNone/>
            </a:pPr>
            <a:r>
              <a:rPr lang="en-US" sz="2169" b="1" dirty="0">
                <a:solidFill>
                  <a:srgbClr val="396AF1"/>
                </a:solidFill>
                <a:latin typeface="Barlow" pitchFamily="34" charset="0"/>
                <a:ea typeface="Barlow" pitchFamily="34" charset="-122"/>
                <a:cs typeface="Barlow" pitchFamily="34" charset="-120"/>
              </a:rPr>
              <a:t>Collaborative Editing</a:t>
            </a:r>
            <a:endParaRPr lang="en-US" sz="2169" dirty="0"/>
          </a:p>
        </p:txBody>
      </p:sp>
      <p:sp>
        <p:nvSpPr>
          <p:cNvPr id="16" name="Text 12"/>
          <p:cNvSpPr/>
          <p:nvPr/>
        </p:nvSpPr>
        <p:spPr>
          <a:xfrm>
            <a:off x="6026348" y="4854297"/>
            <a:ext cx="7777758" cy="705088"/>
          </a:xfrm>
          <a:prstGeom prst="rect">
            <a:avLst/>
          </a:prstGeom>
          <a:noFill/>
          <a:ln/>
        </p:spPr>
        <p:txBody>
          <a:bodyPr wrap="square" rtlCol="0" anchor="t"/>
          <a:lstStyle/>
          <a:p>
            <a:pPr marL="0" indent="0" algn="l">
              <a:lnSpc>
                <a:spcPts val="2776"/>
              </a:lnSpc>
              <a:buNone/>
            </a:pPr>
            <a:r>
              <a:rPr lang="en-US" sz="1735" dirty="0">
                <a:solidFill>
                  <a:srgbClr val="272525"/>
                </a:solidFill>
                <a:latin typeface="Montserrat" pitchFamily="34" charset="0"/>
                <a:ea typeface="Montserrat" pitchFamily="34" charset="-122"/>
                <a:cs typeface="Montserrat" pitchFamily="34" charset="-120"/>
              </a:rPr>
              <a:t>Leverage AI-assisted feedback and revision features to facilitate peer review and iterative improvement of group writing projects.</a:t>
            </a:r>
            <a:endParaRPr lang="en-US" sz="1735" dirty="0"/>
          </a:p>
        </p:txBody>
      </p:sp>
      <p:sp>
        <p:nvSpPr>
          <p:cNvPr id="17" name="Shape 13"/>
          <p:cNvSpPr/>
          <p:nvPr/>
        </p:nvSpPr>
        <p:spPr>
          <a:xfrm>
            <a:off x="5062299" y="6370320"/>
            <a:ext cx="771168" cy="99060"/>
          </a:xfrm>
          <a:prstGeom prst="roundRect">
            <a:avLst>
              <a:gd name="adj" fmla="val 133472"/>
            </a:avLst>
          </a:prstGeom>
          <a:solidFill>
            <a:srgbClr val="EEEFF5"/>
          </a:solidFill>
          <a:ln/>
        </p:spPr>
      </p:sp>
      <p:sp>
        <p:nvSpPr>
          <p:cNvPr id="18" name="Shape 14"/>
          <p:cNvSpPr/>
          <p:nvPr/>
        </p:nvSpPr>
        <p:spPr>
          <a:xfrm>
            <a:off x="4566523" y="6172081"/>
            <a:ext cx="495776" cy="495776"/>
          </a:xfrm>
          <a:prstGeom prst="roundRect">
            <a:avLst>
              <a:gd name="adj" fmla="val 26669"/>
            </a:avLst>
          </a:prstGeom>
          <a:solidFill>
            <a:srgbClr val="EEEFF5"/>
          </a:solidFill>
          <a:ln/>
        </p:spPr>
      </p:sp>
      <p:sp>
        <p:nvSpPr>
          <p:cNvPr id="19" name="Text 15"/>
          <p:cNvSpPr/>
          <p:nvPr/>
        </p:nvSpPr>
        <p:spPr>
          <a:xfrm>
            <a:off x="4725114" y="6213396"/>
            <a:ext cx="178475" cy="413147"/>
          </a:xfrm>
          <a:prstGeom prst="rect">
            <a:avLst/>
          </a:prstGeom>
          <a:noFill/>
          <a:ln/>
        </p:spPr>
        <p:txBody>
          <a:bodyPr wrap="none" rtlCol="0" anchor="t"/>
          <a:lstStyle/>
          <a:p>
            <a:pPr marL="0" indent="0" algn="ctr">
              <a:lnSpc>
                <a:spcPts val="3253"/>
              </a:lnSpc>
              <a:buNone/>
            </a:pPr>
            <a:r>
              <a:rPr lang="en-US" sz="2603" b="1" dirty="0">
                <a:solidFill>
                  <a:srgbClr val="396AF1"/>
                </a:solidFill>
                <a:latin typeface="Barlow" pitchFamily="34" charset="0"/>
                <a:ea typeface="Barlow" pitchFamily="34" charset="-122"/>
                <a:cs typeface="Barlow" pitchFamily="34" charset="-120"/>
              </a:rPr>
              <a:t>3</a:t>
            </a:r>
            <a:endParaRPr lang="en-US" sz="2603" dirty="0"/>
          </a:p>
        </p:txBody>
      </p:sp>
      <p:sp>
        <p:nvSpPr>
          <p:cNvPr id="20" name="Text 16"/>
          <p:cNvSpPr/>
          <p:nvPr/>
        </p:nvSpPr>
        <p:spPr>
          <a:xfrm>
            <a:off x="6026348" y="6220182"/>
            <a:ext cx="3064669" cy="344329"/>
          </a:xfrm>
          <a:prstGeom prst="rect">
            <a:avLst/>
          </a:prstGeom>
          <a:noFill/>
          <a:ln/>
        </p:spPr>
        <p:txBody>
          <a:bodyPr wrap="none" rtlCol="0" anchor="t"/>
          <a:lstStyle/>
          <a:p>
            <a:pPr marL="0" indent="0" algn="l">
              <a:lnSpc>
                <a:spcPts val="2711"/>
              </a:lnSpc>
              <a:buNone/>
            </a:pPr>
            <a:r>
              <a:rPr lang="en-US" sz="2169" b="1" dirty="0">
                <a:solidFill>
                  <a:srgbClr val="396AF1"/>
                </a:solidFill>
                <a:latin typeface="Barlow" pitchFamily="34" charset="0"/>
                <a:ea typeface="Barlow" pitchFamily="34" charset="-122"/>
                <a:cs typeface="Barlow" pitchFamily="34" charset="-120"/>
              </a:rPr>
              <a:t>AI-Powered Coordination</a:t>
            </a:r>
            <a:endParaRPr lang="en-US" sz="2169" dirty="0"/>
          </a:p>
        </p:txBody>
      </p:sp>
      <p:sp>
        <p:nvSpPr>
          <p:cNvPr id="21" name="Text 17"/>
          <p:cNvSpPr/>
          <p:nvPr/>
        </p:nvSpPr>
        <p:spPr>
          <a:xfrm>
            <a:off x="6026348" y="6696670"/>
            <a:ext cx="7777758" cy="705088"/>
          </a:xfrm>
          <a:prstGeom prst="rect">
            <a:avLst/>
          </a:prstGeom>
          <a:noFill/>
          <a:ln/>
        </p:spPr>
        <p:txBody>
          <a:bodyPr wrap="square" rtlCol="0" anchor="t"/>
          <a:lstStyle/>
          <a:p>
            <a:pPr marL="0" indent="0" algn="l">
              <a:lnSpc>
                <a:spcPts val="2776"/>
              </a:lnSpc>
              <a:buNone/>
            </a:pPr>
            <a:r>
              <a:rPr lang="en-US" sz="1735" dirty="0">
                <a:solidFill>
                  <a:srgbClr val="272525"/>
                </a:solidFill>
                <a:latin typeface="Montserrat" pitchFamily="34" charset="0"/>
                <a:ea typeface="Montserrat" pitchFamily="34" charset="-122"/>
                <a:cs typeface="Montserrat" pitchFamily="34" charset="-120"/>
              </a:rPr>
              <a:t>AI can help manage project timelines, assign tasks, and promote effective collaboration among student writing teams.</a:t>
            </a:r>
            <a:endParaRPr lang="en-US" sz="1735" dirty="0"/>
          </a:p>
        </p:txBody>
      </p:sp>
      <p:pic>
        <p:nvPicPr>
          <p:cNvPr id="22" name="Picture 21">
            <a:extLst>
              <a:ext uri="{FF2B5EF4-FFF2-40B4-BE49-F238E27FC236}">
                <a16:creationId xmlns:a16="http://schemas.microsoft.com/office/drawing/2014/main" id="{856EE2DC-AD6F-C21D-7F59-7F27609194D7}"/>
              </a:ext>
            </a:extLst>
          </p:cNvPr>
          <p:cNvPicPr>
            <a:picLocks noChangeAspect="1"/>
          </p:cNvPicPr>
          <p:nvPr/>
        </p:nvPicPr>
        <p:blipFill>
          <a:blip r:embed="rId4"/>
          <a:stretch>
            <a:fillRect/>
          </a:stretch>
        </p:blipFill>
        <p:spPr>
          <a:xfrm>
            <a:off x="662345" y="887104"/>
            <a:ext cx="3573660" cy="32276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4" name="Text 1"/>
          <p:cNvSpPr/>
          <p:nvPr/>
        </p:nvSpPr>
        <p:spPr>
          <a:xfrm>
            <a:off x="1760220" y="740807"/>
            <a:ext cx="11109960" cy="1388745"/>
          </a:xfrm>
          <a:prstGeom prst="rect">
            <a:avLst/>
          </a:prstGeom>
          <a:noFill/>
          <a:ln/>
        </p:spPr>
        <p:txBody>
          <a:bodyPr wrap="squar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Gamification and AI-powered Writing Challenges</a:t>
            </a:r>
            <a:endParaRPr lang="en-US" sz="4374" dirty="0"/>
          </a:p>
        </p:txBody>
      </p:sp>
      <p:sp>
        <p:nvSpPr>
          <p:cNvPr id="5" name="Shape 2"/>
          <p:cNvSpPr/>
          <p:nvPr/>
        </p:nvSpPr>
        <p:spPr>
          <a:xfrm>
            <a:off x="1760220" y="2573893"/>
            <a:ext cx="5443895" cy="2346365"/>
          </a:xfrm>
          <a:prstGeom prst="roundRect">
            <a:avLst>
              <a:gd name="adj" fmla="val 5682"/>
            </a:avLst>
          </a:prstGeom>
          <a:solidFill>
            <a:srgbClr val="EEEFF5"/>
          </a:solidFill>
          <a:ln/>
        </p:spPr>
      </p:sp>
      <p:sp>
        <p:nvSpPr>
          <p:cNvPr id="6" name="Text 3"/>
          <p:cNvSpPr/>
          <p:nvPr/>
        </p:nvSpPr>
        <p:spPr>
          <a:xfrm>
            <a:off x="1982391" y="2796064"/>
            <a:ext cx="2777490"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Writing Quests</a:t>
            </a:r>
            <a:endParaRPr lang="en-US" sz="2187" dirty="0"/>
          </a:p>
        </p:txBody>
      </p:sp>
      <p:sp>
        <p:nvSpPr>
          <p:cNvPr id="7" name="Text 4"/>
          <p:cNvSpPr/>
          <p:nvPr/>
        </p:nvSpPr>
        <p:spPr>
          <a:xfrm>
            <a:off x="1982391" y="3276481"/>
            <a:ext cx="4999553" cy="1421606"/>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Leverage AI to create engaging writing challenges that guide students through creative storytelling tasks and narrative building exercises.</a:t>
            </a:r>
            <a:endParaRPr lang="en-US" sz="1750" dirty="0"/>
          </a:p>
        </p:txBody>
      </p:sp>
      <p:sp>
        <p:nvSpPr>
          <p:cNvPr id="8" name="Shape 5"/>
          <p:cNvSpPr/>
          <p:nvPr/>
        </p:nvSpPr>
        <p:spPr>
          <a:xfrm>
            <a:off x="7426285" y="2573893"/>
            <a:ext cx="5443895" cy="2346365"/>
          </a:xfrm>
          <a:prstGeom prst="roundRect">
            <a:avLst>
              <a:gd name="adj" fmla="val 5682"/>
            </a:avLst>
          </a:prstGeom>
          <a:solidFill>
            <a:srgbClr val="EEEFF5"/>
          </a:solidFill>
          <a:ln/>
        </p:spPr>
      </p:sp>
      <p:sp>
        <p:nvSpPr>
          <p:cNvPr id="9" name="Text 6"/>
          <p:cNvSpPr/>
          <p:nvPr/>
        </p:nvSpPr>
        <p:spPr>
          <a:xfrm>
            <a:off x="7648456" y="2796064"/>
            <a:ext cx="2777490"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Leaderboards</a:t>
            </a:r>
            <a:endParaRPr lang="en-US" sz="2187" dirty="0"/>
          </a:p>
        </p:txBody>
      </p:sp>
      <p:sp>
        <p:nvSpPr>
          <p:cNvPr id="10" name="Text 7"/>
          <p:cNvSpPr/>
          <p:nvPr/>
        </p:nvSpPr>
        <p:spPr>
          <a:xfrm>
            <a:off x="7648456" y="3276481"/>
            <a:ext cx="4999553" cy="1421606"/>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Implement AI-powered leaderboards that track student progress and highlight top-performing writers, fostering healthy competition.</a:t>
            </a:r>
            <a:endParaRPr lang="en-US" sz="1750" dirty="0"/>
          </a:p>
        </p:txBody>
      </p:sp>
      <p:sp>
        <p:nvSpPr>
          <p:cNvPr id="11" name="Shape 8"/>
          <p:cNvSpPr/>
          <p:nvPr/>
        </p:nvSpPr>
        <p:spPr>
          <a:xfrm>
            <a:off x="1760220" y="5142428"/>
            <a:ext cx="5443895" cy="2346365"/>
          </a:xfrm>
          <a:prstGeom prst="roundRect">
            <a:avLst>
              <a:gd name="adj" fmla="val 5682"/>
            </a:avLst>
          </a:prstGeom>
          <a:solidFill>
            <a:srgbClr val="EEEFF5"/>
          </a:solidFill>
          <a:ln/>
        </p:spPr>
      </p:sp>
      <p:sp>
        <p:nvSpPr>
          <p:cNvPr id="12" name="Text 9"/>
          <p:cNvSpPr/>
          <p:nvPr/>
        </p:nvSpPr>
        <p:spPr>
          <a:xfrm>
            <a:off x="1982391" y="5364599"/>
            <a:ext cx="2777490"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Adaptive Difficulty</a:t>
            </a:r>
            <a:endParaRPr lang="en-US" sz="2187" dirty="0"/>
          </a:p>
        </p:txBody>
      </p:sp>
      <p:sp>
        <p:nvSpPr>
          <p:cNvPr id="13" name="Text 10"/>
          <p:cNvSpPr/>
          <p:nvPr/>
        </p:nvSpPr>
        <p:spPr>
          <a:xfrm>
            <a:off x="1982391" y="5845016"/>
            <a:ext cx="4999553" cy="1421606"/>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Use AI to dynamically adjust the complexity of writing prompts based on individual student abilities, ensuring an optimal challenge level.</a:t>
            </a:r>
            <a:endParaRPr lang="en-US" sz="1750" dirty="0"/>
          </a:p>
        </p:txBody>
      </p:sp>
      <p:sp>
        <p:nvSpPr>
          <p:cNvPr id="14" name="Shape 11"/>
          <p:cNvSpPr/>
          <p:nvPr/>
        </p:nvSpPr>
        <p:spPr>
          <a:xfrm>
            <a:off x="7426285" y="5142428"/>
            <a:ext cx="5443895" cy="2346365"/>
          </a:xfrm>
          <a:prstGeom prst="roundRect">
            <a:avLst>
              <a:gd name="adj" fmla="val 5682"/>
            </a:avLst>
          </a:prstGeom>
          <a:solidFill>
            <a:srgbClr val="EEEFF5"/>
          </a:solidFill>
          <a:ln/>
        </p:spPr>
      </p:sp>
      <p:sp>
        <p:nvSpPr>
          <p:cNvPr id="15" name="Text 12"/>
          <p:cNvSpPr/>
          <p:nvPr/>
        </p:nvSpPr>
        <p:spPr>
          <a:xfrm>
            <a:off x="7648456" y="5364599"/>
            <a:ext cx="2777490"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AI Writing Coaches</a:t>
            </a:r>
            <a:endParaRPr lang="en-US" sz="2187" dirty="0"/>
          </a:p>
        </p:txBody>
      </p:sp>
      <p:sp>
        <p:nvSpPr>
          <p:cNvPr id="16" name="Text 13"/>
          <p:cNvSpPr/>
          <p:nvPr/>
        </p:nvSpPr>
        <p:spPr>
          <a:xfrm>
            <a:off x="7648456" y="5845016"/>
            <a:ext cx="4999553" cy="1066205"/>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Provide students with AI-driven writing coaches that offer real-time feedback and suggestions to improve their skills.</a:t>
            </a:r>
            <a:endParaRPr lang="en-US" sz="17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791"/>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10980420" y="0"/>
            <a:ext cx="3657600" cy="8230791"/>
          </a:xfrm>
          <a:prstGeom prst="rect">
            <a:avLst/>
          </a:prstGeom>
        </p:spPr>
      </p:pic>
      <p:sp>
        <p:nvSpPr>
          <p:cNvPr id="5" name="Text 1"/>
          <p:cNvSpPr/>
          <p:nvPr/>
        </p:nvSpPr>
        <p:spPr>
          <a:xfrm>
            <a:off x="828556" y="607576"/>
            <a:ext cx="9315688" cy="1381125"/>
          </a:xfrm>
          <a:prstGeom prst="rect">
            <a:avLst/>
          </a:prstGeom>
          <a:noFill/>
          <a:ln/>
        </p:spPr>
        <p:txBody>
          <a:bodyPr wrap="square" rtlCol="0" anchor="t"/>
          <a:lstStyle/>
          <a:p>
            <a:pPr marL="0" indent="0">
              <a:lnSpc>
                <a:spcPts val="5437"/>
              </a:lnSpc>
              <a:buNone/>
            </a:pPr>
            <a:r>
              <a:rPr lang="en-US" sz="4350" b="1" dirty="0">
                <a:solidFill>
                  <a:srgbClr val="396AF1"/>
                </a:solidFill>
                <a:latin typeface="Barlow" pitchFamily="34" charset="0"/>
                <a:ea typeface="Barlow" pitchFamily="34" charset="-122"/>
                <a:cs typeface="Barlow" pitchFamily="34" charset="-120"/>
              </a:rPr>
              <a:t>Improving writing skills through AI-assisted revision</a:t>
            </a:r>
            <a:endParaRPr lang="en-US" sz="4350" dirty="0"/>
          </a:p>
        </p:txBody>
      </p:sp>
      <p:pic>
        <p:nvPicPr>
          <p:cNvPr id="6" name="Image 2" descr="preencoded.png"/>
          <p:cNvPicPr>
            <a:picLocks noChangeAspect="1"/>
          </p:cNvPicPr>
          <p:nvPr/>
        </p:nvPicPr>
        <p:blipFill>
          <a:blip r:embed="rId5"/>
          <a:stretch>
            <a:fillRect/>
          </a:stretch>
        </p:blipFill>
        <p:spPr>
          <a:xfrm>
            <a:off x="828556" y="2320052"/>
            <a:ext cx="1104781" cy="1767721"/>
          </a:xfrm>
          <a:prstGeom prst="rect">
            <a:avLst/>
          </a:prstGeom>
        </p:spPr>
      </p:pic>
      <p:sp>
        <p:nvSpPr>
          <p:cNvPr id="7" name="Text 2"/>
          <p:cNvSpPr/>
          <p:nvPr/>
        </p:nvSpPr>
        <p:spPr>
          <a:xfrm>
            <a:off x="2264688" y="2540913"/>
            <a:ext cx="2762131" cy="345281"/>
          </a:xfrm>
          <a:prstGeom prst="rect">
            <a:avLst/>
          </a:prstGeom>
          <a:noFill/>
          <a:ln/>
        </p:spPr>
        <p:txBody>
          <a:bodyPr wrap="none" rtlCol="0" anchor="t"/>
          <a:lstStyle/>
          <a:p>
            <a:pPr marL="0" indent="0" algn="l">
              <a:lnSpc>
                <a:spcPts val="2719"/>
              </a:lnSpc>
              <a:buNone/>
            </a:pPr>
            <a:r>
              <a:rPr lang="en-US" sz="2175" b="1" dirty="0">
                <a:solidFill>
                  <a:srgbClr val="396AF1"/>
                </a:solidFill>
                <a:latin typeface="Barlow" pitchFamily="34" charset="0"/>
                <a:ea typeface="Barlow" pitchFamily="34" charset="-122"/>
                <a:cs typeface="Barlow" pitchFamily="34" charset="-120"/>
              </a:rPr>
              <a:t>Identify weaknesses</a:t>
            </a:r>
            <a:endParaRPr lang="en-US" sz="2175" dirty="0"/>
          </a:p>
        </p:txBody>
      </p:sp>
      <p:sp>
        <p:nvSpPr>
          <p:cNvPr id="8" name="Text 3"/>
          <p:cNvSpPr/>
          <p:nvPr/>
        </p:nvSpPr>
        <p:spPr>
          <a:xfrm>
            <a:off x="2264688" y="3018711"/>
            <a:ext cx="7879556" cy="706993"/>
          </a:xfrm>
          <a:prstGeom prst="rect">
            <a:avLst/>
          </a:prstGeom>
          <a:noFill/>
          <a:ln/>
        </p:spPr>
        <p:txBody>
          <a:bodyPr wrap="square" rtlCol="0" anchor="t"/>
          <a:lstStyle/>
          <a:p>
            <a:pPr marL="0" indent="0" algn="l">
              <a:lnSpc>
                <a:spcPts val="2784"/>
              </a:lnSpc>
              <a:buNone/>
            </a:pPr>
            <a:r>
              <a:rPr lang="en-US" sz="1740" dirty="0">
                <a:solidFill>
                  <a:srgbClr val="272525"/>
                </a:solidFill>
                <a:latin typeface="Montserrat" pitchFamily="34" charset="0"/>
                <a:ea typeface="Montserrat" pitchFamily="34" charset="-122"/>
                <a:cs typeface="Montserrat" pitchFamily="34" charset="-120"/>
              </a:rPr>
              <a:t>AI can analyze your writing and pinpoint areas for improvement, such as grammar, sentence structure, and word choice.</a:t>
            </a:r>
            <a:endParaRPr lang="en-US" sz="1740" dirty="0"/>
          </a:p>
        </p:txBody>
      </p:sp>
      <p:pic>
        <p:nvPicPr>
          <p:cNvPr id="9" name="Image 3" descr="preencoded.png"/>
          <p:cNvPicPr>
            <a:picLocks noChangeAspect="1"/>
          </p:cNvPicPr>
          <p:nvPr/>
        </p:nvPicPr>
        <p:blipFill>
          <a:blip r:embed="rId6"/>
          <a:stretch>
            <a:fillRect/>
          </a:stretch>
        </p:blipFill>
        <p:spPr>
          <a:xfrm>
            <a:off x="828556" y="4087773"/>
            <a:ext cx="1104781" cy="1767721"/>
          </a:xfrm>
          <a:prstGeom prst="rect">
            <a:avLst/>
          </a:prstGeom>
        </p:spPr>
      </p:pic>
      <p:sp>
        <p:nvSpPr>
          <p:cNvPr id="10" name="Text 4"/>
          <p:cNvSpPr/>
          <p:nvPr/>
        </p:nvSpPr>
        <p:spPr>
          <a:xfrm>
            <a:off x="2264688" y="4308634"/>
            <a:ext cx="3806785" cy="345281"/>
          </a:xfrm>
          <a:prstGeom prst="rect">
            <a:avLst/>
          </a:prstGeom>
          <a:noFill/>
          <a:ln/>
        </p:spPr>
        <p:txBody>
          <a:bodyPr wrap="none" rtlCol="0" anchor="t"/>
          <a:lstStyle/>
          <a:p>
            <a:pPr marL="0" indent="0" algn="l">
              <a:lnSpc>
                <a:spcPts val="2719"/>
              </a:lnSpc>
              <a:buNone/>
            </a:pPr>
            <a:r>
              <a:rPr lang="en-US" sz="2175" b="1" dirty="0">
                <a:solidFill>
                  <a:srgbClr val="396AF1"/>
                </a:solidFill>
                <a:latin typeface="Barlow" pitchFamily="34" charset="0"/>
                <a:ea typeface="Barlow" pitchFamily="34" charset="-122"/>
                <a:cs typeface="Barlow" pitchFamily="34" charset="-120"/>
              </a:rPr>
              <a:t>Receive personalized feedback</a:t>
            </a:r>
            <a:endParaRPr lang="en-US" sz="2175" dirty="0"/>
          </a:p>
        </p:txBody>
      </p:sp>
      <p:sp>
        <p:nvSpPr>
          <p:cNvPr id="11" name="Text 5"/>
          <p:cNvSpPr/>
          <p:nvPr/>
        </p:nvSpPr>
        <p:spPr>
          <a:xfrm>
            <a:off x="2264688" y="4786432"/>
            <a:ext cx="7879556" cy="706993"/>
          </a:xfrm>
          <a:prstGeom prst="rect">
            <a:avLst/>
          </a:prstGeom>
          <a:noFill/>
          <a:ln/>
        </p:spPr>
        <p:txBody>
          <a:bodyPr wrap="square" rtlCol="0" anchor="t"/>
          <a:lstStyle/>
          <a:p>
            <a:pPr marL="0" indent="0" algn="l">
              <a:lnSpc>
                <a:spcPts val="2784"/>
              </a:lnSpc>
              <a:buNone/>
            </a:pPr>
            <a:r>
              <a:rPr lang="en-US" sz="1740" dirty="0">
                <a:solidFill>
                  <a:srgbClr val="272525"/>
                </a:solidFill>
                <a:latin typeface="Montserrat" pitchFamily="34" charset="0"/>
                <a:ea typeface="Montserrat" pitchFamily="34" charset="-122"/>
                <a:cs typeface="Montserrat" pitchFamily="34" charset="-120"/>
              </a:rPr>
              <a:t>AI-powered writing assistants can provide tailored suggestions to help strengthen your writing skills and address specific challenges.</a:t>
            </a:r>
            <a:endParaRPr lang="en-US" sz="1740" dirty="0"/>
          </a:p>
        </p:txBody>
      </p:sp>
      <p:pic>
        <p:nvPicPr>
          <p:cNvPr id="12" name="Image 4" descr="preencoded.png"/>
          <p:cNvPicPr>
            <a:picLocks noChangeAspect="1"/>
          </p:cNvPicPr>
          <p:nvPr/>
        </p:nvPicPr>
        <p:blipFill>
          <a:blip r:embed="rId7"/>
          <a:stretch>
            <a:fillRect/>
          </a:stretch>
        </p:blipFill>
        <p:spPr>
          <a:xfrm>
            <a:off x="828556" y="5855494"/>
            <a:ext cx="1104781" cy="1767721"/>
          </a:xfrm>
          <a:prstGeom prst="rect">
            <a:avLst/>
          </a:prstGeom>
        </p:spPr>
      </p:pic>
      <p:sp>
        <p:nvSpPr>
          <p:cNvPr id="13" name="Text 6"/>
          <p:cNvSpPr/>
          <p:nvPr/>
        </p:nvSpPr>
        <p:spPr>
          <a:xfrm>
            <a:off x="2264688" y="6076355"/>
            <a:ext cx="2762131" cy="345281"/>
          </a:xfrm>
          <a:prstGeom prst="rect">
            <a:avLst/>
          </a:prstGeom>
          <a:noFill/>
          <a:ln/>
        </p:spPr>
        <p:txBody>
          <a:bodyPr wrap="none" rtlCol="0" anchor="t"/>
          <a:lstStyle/>
          <a:p>
            <a:pPr marL="0" indent="0" algn="l">
              <a:lnSpc>
                <a:spcPts val="2719"/>
              </a:lnSpc>
              <a:buNone/>
            </a:pPr>
            <a:r>
              <a:rPr lang="en-US" sz="2175" b="1" dirty="0">
                <a:solidFill>
                  <a:srgbClr val="396AF1"/>
                </a:solidFill>
                <a:latin typeface="Barlow" pitchFamily="34" charset="0"/>
                <a:ea typeface="Barlow" pitchFamily="34" charset="-122"/>
                <a:cs typeface="Barlow" pitchFamily="34" charset="-120"/>
              </a:rPr>
              <a:t>Implement revisions</a:t>
            </a:r>
            <a:endParaRPr lang="en-US" sz="2175" dirty="0"/>
          </a:p>
        </p:txBody>
      </p:sp>
      <p:sp>
        <p:nvSpPr>
          <p:cNvPr id="14" name="Text 7"/>
          <p:cNvSpPr/>
          <p:nvPr/>
        </p:nvSpPr>
        <p:spPr>
          <a:xfrm>
            <a:off x="2264688" y="6554153"/>
            <a:ext cx="7879556" cy="706993"/>
          </a:xfrm>
          <a:prstGeom prst="rect">
            <a:avLst/>
          </a:prstGeom>
          <a:noFill/>
          <a:ln/>
        </p:spPr>
        <p:txBody>
          <a:bodyPr wrap="square" rtlCol="0" anchor="t"/>
          <a:lstStyle/>
          <a:p>
            <a:pPr marL="0" indent="0" algn="l">
              <a:lnSpc>
                <a:spcPts val="2784"/>
              </a:lnSpc>
              <a:buNone/>
            </a:pPr>
            <a:r>
              <a:rPr lang="en-US" sz="1740" dirty="0">
                <a:solidFill>
                  <a:srgbClr val="272525"/>
                </a:solidFill>
                <a:latin typeface="Montserrat" pitchFamily="34" charset="0"/>
                <a:ea typeface="Montserrat" pitchFamily="34" charset="-122"/>
                <a:cs typeface="Montserrat" pitchFamily="34" charset="-120"/>
              </a:rPr>
              <a:t>Use AI tools to implement revisions and refine your writing. Track changes, experiment with alternatives, and polish your work.</a:t>
            </a:r>
            <a:endParaRPr lang="en-US" sz="174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98474"/>
            <a:ext cx="14630400" cy="8229600"/>
          </a:xfrm>
          <a:prstGeom prst="rect">
            <a:avLst/>
          </a:prstGeom>
          <a:solidFill>
            <a:srgbClr val="EEEFF5"/>
          </a:solidFill>
          <a:ln/>
        </p:spPr>
      </p:sp>
      <p:sp>
        <p:nvSpPr>
          <p:cNvPr id="4" name="Text 1"/>
          <p:cNvSpPr/>
          <p:nvPr/>
        </p:nvSpPr>
        <p:spPr>
          <a:xfrm>
            <a:off x="1760220" y="1383625"/>
            <a:ext cx="11109960" cy="1388745"/>
          </a:xfrm>
          <a:prstGeom prst="rect">
            <a:avLst/>
          </a:prstGeom>
          <a:noFill/>
          <a:ln/>
        </p:spPr>
        <p:txBody>
          <a:bodyPr wrap="squar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Measuring student engagement and learning outcomes</a:t>
            </a:r>
            <a:endParaRPr lang="en-US" sz="4374" dirty="0"/>
          </a:p>
        </p:txBody>
      </p:sp>
      <p:sp>
        <p:nvSpPr>
          <p:cNvPr id="6" name="Text 3"/>
          <p:cNvSpPr/>
          <p:nvPr/>
        </p:nvSpPr>
        <p:spPr>
          <a:xfrm>
            <a:off x="1760220" y="4338638"/>
            <a:ext cx="5388293" cy="355402"/>
          </a:xfrm>
          <a:prstGeom prst="rect">
            <a:avLst/>
          </a:prstGeom>
          <a:noFill/>
          <a:ln/>
        </p:spPr>
        <p:txBody>
          <a:bodyPr wrap="none" rtlCol="0" anchor="t"/>
          <a:lstStyle/>
          <a:p>
            <a:pPr marL="0" indent="0" algn="ctr">
              <a:lnSpc>
                <a:spcPts val="2799"/>
              </a:lnSpc>
              <a:buNone/>
            </a:pPr>
            <a:r>
              <a:rPr lang="en-US" sz="1750" dirty="0">
                <a:solidFill>
                  <a:srgbClr val="272525"/>
                </a:solidFill>
                <a:latin typeface="Montserrat" pitchFamily="34" charset="0"/>
                <a:ea typeface="Montserrat" pitchFamily="34" charset="-122"/>
                <a:cs typeface="Montserrat" pitchFamily="34" charset="-120"/>
              </a:rPr>
              <a:t>Student</a:t>
            </a:r>
            <a:endParaRPr lang="en-US" sz="1750" dirty="0"/>
          </a:p>
        </p:txBody>
      </p:sp>
      <p:sp>
        <p:nvSpPr>
          <p:cNvPr id="7" name="Text 4"/>
          <p:cNvSpPr/>
          <p:nvPr/>
        </p:nvSpPr>
        <p:spPr>
          <a:xfrm>
            <a:off x="3065621" y="4827270"/>
            <a:ext cx="2777490" cy="347186"/>
          </a:xfrm>
          <a:prstGeom prst="rect">
            <a:avLst/>
          </a:prstGeom>
          <a:noFill/>
          <a:ln/>
        </p:spPr>
        <p:txBody>
          <a:bodyPr wrap="none" rtlCol="0" anchor="t"/>
          <a:lstStyle/>
          <a:p>
            <a:pPr marL="0" indent="0" algn="ctr">
              <a:lnSpc>
                <a:spcPts val="2734"/>
              </a:lnSpc>
              <a:buNone/>
            </a:pPr>
            <a:r>
              <a:rPr lang="en-US" sz="2187" b="1" dirty="0">
                <a:solidFill>
                  <a:srgbClr val="396AF1"/>
                </a:solidFill>
                <a:latin typeface="Barlow" pitchFamily="34" charset="0"/>
                <a:ea typeface="Barlow" pitchFamily="34" charset="-122"/>
                <a:cs typeface="Barlow" pitchFamily="34" charset="-120"/>
              </a:rPr>
              <a:t>Independence learning</a:t>
            </a:r>
            <a:endParaRPr lang="en-US" sz="2187" dirty="0"/>
          </a:p>
        </p:txBody>
      </p:sp>
      <p:sp>
        <p:nvSpPr>
          <p:cNvPr id="9" name="Text 6"/>
          <p:cNvSpPr/>
          <p:nvPr/>
        </p:nvSpPr>
        <p:spPr>
          <a:xfrm>
            <a:off x="7481768" y="4338638"/>
            <a:ext cx="5388412" cy="355402"/>
          </a:xfrm>
          <a:prstGeom prst="rect">
            <a:avLst/>
          </a:prstGeom>
          <a:noFill/>
          <a:ln/>
        </p:spPr>
        <p:txBody>
          <a:bodyPr wrap="none" rtlCol="0" anchor="t"/>
          <a:lstStyle/>
          <a:p>
            <a:pPr marL="0" indent="0" algn="ctr">
              <a:lnSpc>
                <a:spcPts val="2799"/>
              </a:lnSpc>
              <a:buNone/>
            </a:pPr>
            <a:r>
              <a:rPr lang="en-US" sz="1750" dirty="0">
                <a:solidFill>
                  <a:srgbClr val="272525"/>
                </a:solidFill>
                <a:latin typeface="Montserrat" pitchFamily="34" charset="0"/>
                <a:ea typeface="Montserrat" pitchFamily="34" charset="-122"/>
                <a:cs typeface="Montserrat" pitchFamily="34" charset="-120"/>
              </a:rPr>
              <a:t>Improvement</a:t>
            </a:r>
            <a:endParaRPr lang="en-US" sz="1750" dirty="0"/>
          </a:p>
        </p:txBody>
      </p:sp>
      <p:sp>
        <p:nvSpPr>
          <p:cNvPr id="10" name="Text 7"/>
          <p:cNvSpPr/>
          <p:nvPr/>
        </p:nvSpPr>
        <p:spPr>
          <a:xfrm>
            <a:off x="8787170" y="4827270"/>
            <a:ext cx="2777490" cy="347186"/>
          </a:xfrm>
          <a:prstGeom prst="rect">
            <a:avLst/>
          </a:prstGeom>
          <a:noFill/>
          <a:ln/>
        </p:spPr>
        <p:txBody>
          <a:bodyPr wrap="none" rtlCol="0" anchor="t"/>
          <a:lstStyle/>
          <a:p>
            <a:pPr marL="0" indent="0" algn="ctr">
              <a:lnSpc>
                <a:spcPts val="2734"/>
              </a:lnSpc>
              <a:buNone/>
            </a:pPr>
            <a:r>
              <a:rPr lang="en-US" sz="2187" b="1" dirty="0">
                <a:solidFill>
                  <a:srgbClr val="396AF1"/>
                </a:solidFill>
                <a:latin typeface="Barlow" pitchFamily="34" charset="0"/>
                <a:ea typeface="Barlow" pitchFamily="34" charset="-122"/>
                <a:cs typeface="Barlow" pitchFamily="34" charset="-120"/>
              </a:rPr>
              <a:t>in Writing Skills (complexity, accuracy, and fluency)</a:t>
            </a:r>
            <a:endParaRPr lang="en-US" sz="2187" dirty="0"/>
          </a:p>
        </p:txBody>
      </p:sp>
      <p:sp>
        <p:nvSpPr>
          <p:cNvPr id="11" name="Text 8"/>
          <p:cNvSpPr/>
          <p:nvPr/>
        </p:nvSpPr>
        <p:spPr>
          <a:xfrm>
            <a:off x="1760220" y="5424368"/>
            <a:ext cx="11109960" cy="1421606"/>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By leveraging AI-powered analytics, instructors can precisely measure student engagement and the impact of project-based learning activities on writing skill development. </a:t>
            </a:r>
            <a:endParaRPr lang="en-US" sz="17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4" name="Text 1"/>
          <p:cNvSpPr/>
          <p:nvPr/>
        </p:nvSpPr>
        <p:spPr>
          <a:xfrm>
            <a:off x="1760220" y="757476"/>
            <a:ext cx="11109960" cy="1388745"/>
          </a:xfrm>
          <a:prstGeom prst="rect">
            <a:avLst/>
          </a:prstGeom>
          <a:noFill/>
          <a:ln/>
        </p:spPr>
        <p:txBody>
          <a:bodyPr wrap="squar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Conclusion and future directions for AI in writing education</a:t>
            </a:r>
            <a:endParaRPr lang="en-US" sz="4374" dirty="0"/>
          </a:p>
        </p:txBody>
      </p:sp>
      <p:sp>
        <p:nvSpPr>
          <p:cNvPr id="5" name="Shape 2"/>
          <p:cNvSpPr/>
          <p:nvPr/>
        </p:nvSpPr>
        <p:spPr>
          <a:xfrm>
            <a:off x="1760220" y="2819757"/>
            <a:ext cx="388739" cy="388739"/>
          </a:xfrm>
          <a:prstGeom prst="roundRect">
            <a:avLst>
              <a:gd name="adj" fmla="val 34295"/>
            </a:avLst>
          </a:prstGeom>
          <a:solidFill>
            <a:srgbClr val="EEEFF5"/>
          </a:solidFill>
          <a:ln/>
        </p:spPr>
      </p:sp>
      <p:sp>
        <p:nvSpPr>
          <p:cNvPr id="6" name="Text 3"/>
          <p:cNvSpPr/>
          <p:nvPr/>
        </p:nvSpPr>
        <p:spPr>
          <a:xfrm>
            <a:off x="2371130" y="2840474"/>
            <a:ext cx="3173611"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Embrace the AI revolution</a:t>
            </a:r>
            <a:endParaRPr lang="en-US" sz="2187" dirty="0"/>
          </a:p>
        </p:txBody>
      </p:sp>
      <p:sp>
        <p:nvSpPr>
          <p:cNvPr id="7" name="Text 4"/>
          <p:cNvSpPr/>
          <p:nvPr/>
        </p:nvSpPr>
        <p:spPr>
          <a:xfrm>
            <a:off x="2371130" y="3320891"/>
            <a:ext cx="4832985" cy="1421606"/>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AI holds immense potential to revolutionize writing education, transforming how students engage, learn, and improve their skills.</a:t>
            </a:r>
            <a:endParaRPr lang="en-US" sz="1750" dirty="0"/>
          </a:p>
        </p:txBody>
      </p:sp>
      <p:sp>
        <p:nvSpPr>
          <p:cNvPr id="8" name="Shape 5"/>
          <p:cNvSpPr/>
          <p:nvPr/>
        </p:nvSpPr>
        <p:spPr>
          <a:xfrm>
            <a:off x="7426285" y="2819757"/>
            <a:ext cx="388739" cy="388739"/>
          </a:xfrm>
          <a:prstGeom prst="roundRect">
            <a:avLst>
              <a:gd name="adj" fmla="val 34295"/>
            </a:avLst>
          </a:prstGeom>
          <a:solidFill>
            <a:srgbClr val="EEEFF5"/>
          </a:solidFill>
          <a:ln/>
        </p:spPr>
      </p:sp>
      <p:sp>
        <p:nvSpPr>
          <p:cNvPr id="9" name="Text 6"/>
          <p:cNvSpPr/>
          <p:nvPr/>
        </p:nvSpPr>
        <p:spPr>
          <a:xfrm>
            <a:off x="8037195" y="2840474"/>
            <a:ext cx="2777490"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Continuous innovation</a:t>
            </a:r>
            <a:endParaRPr lang="en-US" sz="2187" dirty="0"/>
          </a:p>
        </p:txBody>
      </p:sp>
      <p:sp>
        <p:nvSpPr>
          <p:cNvPr id="10" name="Text 7"/>
          <p:cNvSpPr/>
          <p:nvPr/>
        </p:nvSpPr>
        <p:spPr>
          <a:xfrm>
            <a:off x="8037195" y="3320891"/>
            <a:ext cx="4832985" cy="1777008"/>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As AI technology advances, new applications and possibilities will emerge, empowering educators to create even more dynamic and personalized writing experiences.</a:t>
            </a:r>
            <a:endParaRPr lang="en-US" sz="1750" dirty="0"/>
          </a:p>
        </p:txBody>
      </p:sp>
      <p:sp>
        <p:nvSpPr>
          <p:cNvPr id="11" name="Shape 8"/>
          <p:cNvSpPr/>
          <p:nvPr/>
        </p:nvSpPr>
        <p:spPr>
          <a:xfrm>
            <a:off x="1760220" y="5549265"/>
            <a:ext cx="388739" cy="388739"/>
          </a:xfrm>
          <a:prstGeom prst="roundRect">
            <a:avLst>
              <a:gd name="adj" fmla="val 34295"/>
            </a:avLst>
          </a:prstGeom>
          <a:solidFill>
            <a:srgbClr val="EEEFF5"/>
          </a:solidFill>
          <a:ln/>
        </p:spPr>
      </p:sp>
      <p:sp>
        <p:nvSpPr>
          <p:cNvPr id="12" name="Text 9"/>
          <p:cNvSpPr/>
          <p:nvPr/>
        </p:nvSpPr>
        <p:spPr>
          <a:xfrm>
            <a:off x="2371130" y="5569982"/>
            <a:ext cx="3910489"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Collaborative human-AI synergy</a:t>
            </a:r>
            <a:endParaRPr lang="en-US" sz="2187" dirty="0"/>
          </a:p>
        </p:txBody>
      </p:sp>
      <p:sp>
        <p:nvSpPr>
          <p:cNvPr id="13" name="Text 10"/>
          <p:cNvSpPr/>
          <p:nvPr/>
        </p:nvSpPr>
        <p:spPr>
          <a:xfrm>
            <a:off x="2371130" y="6050399"/>
            <a:ext cx="4832985" cy="1421606"/>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The future lies in seamless integration of AI tools and human instruction, fostering a collaborative ecosystem that brings out the best in both.</a:t>
            </a:r>
            <a:endParaRPr lang="en-US" sz="1750" dirty="0"/>
          </a:p>
        </p:txBody>
      </p:sp>
      <p:sp>
        <p:nvSpPr>
          <p:cNvPr id="14" name="Shape 11"/>
          <p:cNvSpPr/>
          <p:nvPr/>
        </p:nvSpPr>
        <p:spPr>
          <a:xfrm>
            <a:off x="7426285" y="5549265"/>
            <a:ext cx="388739" cy="388739"/>
          </a:xfrm>
          <a:prstGeom prst="roundRect">
            <a:avLst>
              <a:gd name="adj" fmla="val 34295"/>
            </a:avLst>
          </a:prstGeom>
          <a:solidFill>
            <a:srgbClr val="EEEFF5"/>
          </a:solidFill>
          <a:ln/>
        </p:spPr>
      </p:sp>
      <p:sp>
        <p:nvSpPr>
          <p:cNvPr id="15" name="Text 12"/>
          <p:cNvSpPr/>
          <p:nvPr/>
        </p:nvSpPr>
        <p:spPr>
          <a:xfrm>
            <a:off x="8037195" y="5569982"/>
            <a:ext cx="3170277"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Ethical AI implementation</a:t>
            </a:r>
            <a:endParaRPr lang="en-US" sz="2187" dirty="0"/>
          </a:p>
        </p:txBody>
      </p:sp>
      <p:sp>
        <p:nvSpPr>
          <p:cNvPr id="16" name="Text 13"/>
          <p:cNvSpPr/>
          <p:nvPr/>
        </p:nvSpPr>
        <p:spPr>
          <a:xfrm>
            <a:off x="8037195" y="6050399"/>
            <a:ext cx="4832985" cy="1421606"/>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Responsible and ethical deployment of AI in writing education will be crucial, ensuring equitable access and protecting student privacy and well-being.</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45563-4D01-F8B1-8173-7D9F0620D1BF}"/>
              </a:ext>
            </a:extLst>
          </p:cNvPr>
          <p:cNvPicPr>
            <a:picLocks noChangeAspect="1"/>
          </p:cNvPicPr>
          <p:nvPr/>
        </p:nvPicPr>
        <p:blipFill>
          <a:blip r:embed="rId2"/>
          <a:stretch>
            <a:fillRect/>
          </a:stretch>
        </p:blipFill>
        <p:spPr>
          <a:xfrm>
            <a:off x="2088108" y="147084"/>
            <a:ext cx="9621671" cy="6283244"/>
          </a:xfrm>
          <a:prstGeom prst="rect">
            <a:avLst/>
          </a:prstGeom>
        </p:spPr>
      </p:pic>
      <p:sp>
        <p:nvSpPr>
          <p:cNvPr id="4" name="Rectangle: Rounded Corners 3">
            <a:extLst>
              <a:ext uri="{FF2B5EF4-FFF2-40B4-BE49-F238E27FC236}">
                <a16:creationId xmlns:a16="http://schemas.microsoft.com/office/drawing/2014/main" id="{D5D3AFC9-79ED-3332-2DF8-F18B9226894B}"/>
              </a:ext>
            </a:extLst>
          </p:cNvPr>
          <p:cNvSpPr/>
          <p:nvPr/>
        </p:nvSpPr>
        <p:spPr>
          <a:xfrm>
            <a:off x="2374710" y="6580454"/>
            <a:ext cx="9335069" cy="12965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The integration of artificial intelligence and process-based approach in a writing class</a:t>
            </a:r>
            <a:endParaRPr lang="en-ID" sz="3600" dirty="0"/>
          </a:p>
        </p:txBody>
      </p:sp>
    </p:spTree>
    <p:extLst>
      <p:ext uri="{BB962C8B-B14F-4D97-AF65-F5344CB8AC3E}">
        <p14:creationId xmlns:p14="http://schemas.microsoft.com/office/powerpoint/2010/main" val="1117013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D365C0A-59CB-4CE2-229C-F8FF423C1BA0}"/>
              </a:ext>
            </a:extLst>
          </p:cNvPr>
          <p:cNvSpPr/>
          <p:nvPr/>
        </p:nvSpPr>
        <p:spPr>
          <a:xfrm>
            <a:off x="4121624" y="1119116"/>
            <a:ext cx="6714698" cy="21017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t>Thank you</a:t>
            </a:r>
            <a:endParaRPr lang="en-ID" sz="6600" dirty="0"/>
          </a:p>
        </p:txBody>
      </p:sp>
      <p:sp>
        <p:nvSpPr>
          <p:cNvPr id="3" name="Rectangle: Rounded Corners 2">
            <a:extLst>
              <a:ext uri="{FF2B5EF4-FFF2-40B4-BE49-F238E27FC236}">
                <a16:creationId xmlns:a16="http://schemas.microsoft.com/office/drawing/2014/main" id="{6859C6B7-24BD-3132-5F8B-87630EDF4886}"/>
              </a:ext>
            </a:extLst>
          </p:cNvPr>
          <p:cNvSpPr/>
          <p:nvPr/>
        </p:nvSpPr>
        <p:spPr>
          <a:xfrm>
            <a:off x="1119117" y="4114800"/>
            <a:ext cx="12160156" cy="16718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AI makes it easier for students to write better. A process-based approach helps students </a:t>
            </a:r>
            <a:r>
              <a:rPr lang="en-US" sz="3600" dirty="0" err="1"/>
              <a:t>organise</a:t>
            </a:r>
            <a:r>
              <a:rPr lang="en-US" sz="3600" dirty="0"/>
              <a:t> their ideas into a text.</a:t>
            </a:r>
            <a:endParaRPr lang="en-ID" sz="3600" dirty="0"/>
          </a:p>
        </p:txBody>
      </p:sp>
    </p:spTree>
    <p:extLst>
      <p:ext uri="{BB962C8B-B14F-4D97-AF65-F5344CB8AC3E}">
        <p14:creationId xmlns:p14="http://schemas.microsoft.com/office/powerpoint/2010/main" val="128988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4" name="Text 1"/>
          <p:cNvSpPr/>
          <p:nvPr/>
        </p:nvSpPr>
        <p:spPr>
          <a:xfrm>
            <a:off x="1760220" y="1510070"/>
            <a:ext cx="9998869" cy="694373"/>
          </a:xfrm>
          <a:prstGeom prst="rect">
            <a:avLst/>
          </a:prstGeom>
          <a:noFill/>
          <a:ln/>
        </p:spPr>
        <p:txBody>
          <a:bodyPr wrap="non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Fostering Creativity and Critical Thinking</a:t>
            </a:r>
            <a:endParaRPr lang="en-US" sz="4374" dirty="0"/>
          </a:p>
        </p:txBody>
      </p:sp>
      <p:sp>
        <p:nvSpPr>
          <p:cNvPr id="5" name="Text 2"/>
          <p:cNvSpPr/>
          <p:nvPr/>
        </p:nvSpPr>
        <p:spPr>
          <a:xfrm>
            <a:off x="1760220" y="2759869"/>
            <a:ext cx="2371011" cy="347186"/>
          </a:xfrm>
          <a:prstGeom prst="rect">
            <a:avLst/>
          </a:prstGeom>
          <a:noFill/>
          <a:ln/>
        </p:spPr>
        <p:txBody>
          <a:bodyPr wrap="non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Divergent Thinking</a:t>
            </a:r>
            <a:endParaRPr lang="en-US" sz="2187" dirty="0"/>
          </a:p>
        </p:txBody>
      </p:sp>
      <p:sp>
        <p:nvSpPr>
          <p:cNvPr id="6" name="Text 3"/>
          <p:cNvSpPr/>
          <p:nvPr/>
        </p:nvSpPr>
        <p:spPr>
          <a:xfrm>
            <a:off x="1760220" y="3329226"/>
            <a:ext cx="2371011" cy="2843213"/>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AI-powered activities encourage students to explore multiple perspectives and generate novel ideas</a:t>
            </a:r>
            <a:endParaRPr lang="en-US" sz="1750" dirty="0"/>
          </a:p>
        </p:txBody>
      </p:sp>
      <p:sp>
        <p:nvSpPr>
          <p:cNvPr id="7" name="Text 4"/>
          <p:cNvSpPr/>
          <p:nvPr/>
        </p:nvSpPr>
        <p:spPr>
          <a:xfrm>
            <a:off x="4680823" y="2759869"/>
            <a:ext cx="2371011" cy="694373"/>
          </a:xfrm>
          <a:prstGeom prst="rect">
            <a:avLst/>
          </a:prstGeom>
          <a:noFill/>
          <a:ln/>
        </p:spPr>
        <p:txBody>
          <a:bodyPr wrap="squar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Analytical Approaches</a:t>
            </a:r>
            <a:endParaRPr lang="en-US" sz="2187" dirty="0"/>
          </a:p>
        </p:txBody>
      </p:sp>
      <p:sp>
        <p:nvSpPr>
          <p:cNvPr id="8" name="Text 5"/>
          <p:cNvSpPr/>
          <p:nvPr/>
        </p:nvSpPr>
        <p:spPr>
          <a:xfrm>
            <a:off x="4680823" y="3676412"/>
            <a:ext cx="2371011" cy="2843213"/>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Smart feedback and prompts from AI systems help students deconstruct complex writing tasks, boosting their critical analysis abilities.</a:t>
            </a:r>
            <a:endParaRPr lang="en-US" sz="1750" dirty="0"/>
          </a:p>
        </p:txBody>
      </p:sp>
      <p:sp>
        <p:nvSpPr>
          <p:cNvPr id="9" name="Text 6"/>
          <p:cNvSpPr/>
          <p:nvPr/>
        </p:nvSpPr>
        <p:spPr>
          <a:xfrm>
            <a:off x="7601426" y="2759869"/>
            <a:ext cx="2371011" cy="694373"/>
          </a:xfrm>
          <a:prstGeom prst="rect">
            <a:avLst/>
          </a:prstGeom>
          <a:noFill/>
          <a:ln/>
        </p:spPr>
        <p:txBody>
          <a:bodyPr wrap="squar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Personalized Challenges</a:t>
            </a:r>
            <a:endParaRPr lang="en-US" sz="2187" dirty="0"/>
          </a:p>
        </p:txBody>
      </p:sp>
      <p:sp>
        <p:nvSpPr>
          <p:cNvPr id="10" name="Text 7"/>
          <p:cNvSpPr/>
          <p:nvPr/>
        </p:nvSpPr>
        <p:spPr>
          <a:xfrm>
            <a:off x="7601426" y="3676412"/>
            <a:ext cx="2371011" cy="3215707"/>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Adaptive AI algorithms tailor writing activities to individual student needs, pushing them to minimize unnatural sentences/utterances.</a:t>
            </a:r>
            <a:endParaRPr lang="en-US" sz="1750" dirty="0"/>
          </a:p>
        </p:txBody>
      </p:sp>
      <p:sp>
        <p:nvSpPr>
          <p:cNvPr id="11" name="Text 8"/>
          <p:cNvSpPr/>
          <p:nvPr/>
        </p:nvSpPr>
        <p:spPr>
          <a:xfrm>
            <a:off x="10522029" y="2759869"/>
            <a:ext cx="2371011" cy="694373"/>
          </a:xfrm>
          <a:prstGeom prst="rect">
            <a:avLst/>
          </a:prstGeom>
          <a:noFill/>
          <a:ln/>
        </p:spPr>
        <p:txBody>
          <a:bodyPr wrap="square" rtlCol="0" anchor="t"/>
          <a:lstStyle/>
          <a:p>
            <a:pPr marL="0" indent="0">
              <a:lnSpc>
                <a:spcPts val="2734"/>
              </a:lnSpc>
              <a:buNone/>
            </a:pPr>
            <a:r>
              <a:rPr lang="en-US" sz="2187" b="1" dirty="0">
                <a:solidFill>
                  <a:srgbClr val="396AF1"/>
                </a:solidFill>
                <a:latin typeface="Barlow" pitchFamily="34" charset="0"/>
                <a:ea typeface="Barlow" pitchFamily="34" charset="-122"/>
                <a:cs typeface="Barlow" pitchFamily="34" charset="-120"/>
              </a:rPr>
              <a:t>Collaborative Ideation</a:t>
            </a:r>
            <a:endParaRPr lang="en-US" sz="2187" dirty="0"/>
          </a:p>
        </p:txBody>
      </p:sp>
      <p:sp>
        <p:nvSpPr>
          <p:cNvPr id="12" name="Text 9"/>
          <p:cNvSpPr/>
          <p:nvPr/>
        </p:nvSpPr>
        <p:spPr>
          <a:xfrm>
            <a:off x="10522029" y="3676412"/>
            <a:ext cx="2371011" cy="2487811"/>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AI-facilitated group projects encourage students to build on each other's ideas, fostering a creative, synergetic learning environment.</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34B66C-44D3-1A14-6E17-CD42D298070A}"/>
              </a:ext>
            </a:extLst>
          </p:cNvPr>
          <p:cNvSpPr/>
          <p:nvPr/>
        </p:nvSpPr>
        <p:spPr>
          <a:xfrm>
            <a:off x="4394580" y="450376"/>
            <a:ext cx="5117910" cy="900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Pre-writing</a:t>
            </a:r>
            <a:endParaRPr lang="en-ID" sz="4400" dirty="0"/>
          </a:p>
        </p:txBody>
      </p:sp>
      <p:sp>
        <p:nvSpPr>
          <p:cNvPr id="3" name="Rectangle: Rounded Corners 2">
            <a:extLst>
              <a:ext uri="{FF2B5EF4-FFF2-40B4-BE49-F238E27FC236}">
                <a16:creationId xmlns:a16="http://schemas.microsoft.com/office/drawing/2014/main" id="{79221F30-7E75-1D99-F54A-3D74BB70BF6D}"/>
              </a:ext>
            </a:extLst>
          </p:cNvPr>
          <p:cNvSpPr/>
          <p:nvPr/>
        </p:nvSpPr>
        <p:spPr>
          <a:xfrm>
            <a:off x="1842448" y="1842449"/>
            <a:ext cx="10495127" cy="2715904"/>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Students try to find ideas of what they should write. With the help of AI, such as ChatGPT or Copilot, they can find the right vocabulary and ideas on how to develop their writing. </a:t>
            </a:r>
            <a:endParaRPr lang="en-ID" sz="3600" dirty="0"/>
          </a:p>
        </p:txBody>
      </p:sp>
      <p:sp>
        <p:nvSpPr>
          <p:cNvPr id="4" name="Rectangle: Rounded Corners 3">
            <a:extLst>
              <a:ext uri="{FF2B5EF4-FFF2-40B4-BE49-F238E27FC236}">
                <a16:creationId xmlns:a16="http://schemas.microsoft.com/office/drawing/2014/main" id="{493BBF58-4732-5F4D-91BF-D17F72921580}"/>
              </a:ext>
            </a:extLst>
          </p:cNvPr>
          <p:cNvSpPr/>
          <p:nvPr/>
        </p:nvSpPr>
        <p:spPr>
          <a:xfrm>
            <a:off x="2715904" y="5349922"/>
            <a:ext cx="3903260" cy="1146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Enriching background knowledge</a:t>
            </a:r>
            <a:endParaRPr lang="en-ID" sz="3200" dirty="0"/>
          </a:p>
        </p:txBody>
      </p:sp>
      <p:sp>
        <p:nvSpPr>
          <p:cNvPr id="5" name="Rectangle: Rounded Corners 4">
            <a:extLst>
              <a:ext uri="{FF2B5EF4-FFF2-40B4-BE49-F238E27FC236}">
                <a16:creationId xmlns:a16="http://schemas.microsoft.com/office/drawing/2014/main" id="{45FE0256-2A27-62B8-C4F2-7777AA4F9917}"/>
              </a:ext>
            </a:extLst>
          </p:cNvPr>
          <p:cNvSpPr/>
          <p:nvPr/>
        </p:nvSpPr>
        <p:spPr>
          <a:xfrm>
            <a:off x="7519916" y="5349922"/>
            <a:ext cx="4394580" cy="11464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Developing learning independence</a:t>
            </a:r>
            <a:endParaRPr lang="en-ID" sz="3200" dirty="0"/>
          </a:p>
        </p:txBody>
      </p:sp>
      <p:sp>
        <p:nvSpPr>
          <p:cNvPr id="6" name="Arrow: Down 5">
            <a:extLst>
              <a:ext uri="{FF2B5EF4-FFF2-40B4-BE49-F238E27FC236}">
                <a16:creationId xmlns:a16="http://schemas.microsoft.com/office/drawing/2014/main" id="{1FD312AF-7817-F8E4-D80C-53E28CDE4D7E}"/>
              </a:ext>
            </a:extLst>
          </p:cNvPr>
          <p:cNvSpPr/>
          <p:nvPr/>
        </p:nvSpPr>
        <p:spPr>
          <a:xfrm>
            <a:off x="4558352" y="4681182"/>
            <a:ext cx="532263" cy="55955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7">
            <a:extLst>
              <a:ext uri="{FF2B5EF4-FFF2-40B4-BE49-F238E27FC236}">
                <a16:creationId xmlns:a16="http://schemas.microsoft.com/office/drawing/2014/main" id="{5CE7A75C-83BF-D307-E5DB-4BE2B973B88E}"/>
              </a:ext>
            </a:extLst>
          </p:cNvPr>
          <p:cNvPicPr>
            <a:picLocks noChangeAspect="1"/>
          </p:cNvPicPr>
          <p:nvPr/>
        </p:nvPicPr>
        <p:blipFill>
          <a:blip r:embed="rId2"/>
          <a:stretch>
            <a:fillRect/>
          </a:stretch>
        </p:blipFill>
        <p:spPr>
          <a:xfrm>
            <a:off x="8927223" y="4688006"/>
            <a:ext cx="585267" cy="585267"/>
          </a:xfrm>
          <a:prstGeom prst="rect">
            <a:avLst/>
          </a:prstGeom>
        </p:spPr>
      </p:pic>
    </p:spTree>
    <p:extLst>
      <p:ext uri="{BB962C8B-B14F-4D97-AF65-F5344CB8AC3E}">
        <p14:creationId xmlns:p14="http://schemas.microsoft.com/office/powerpoint/2010/main" val="334132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FC5E4C4-A999-4086-4AB6-E5D9D46D9DB9}"/>
              </a:ext>
            </a:extLst>
          </p:cNvPr>
          <p:cNvSpPr/>
          <p:nvPr/>
        </p:nvSpPr>
        <p:spPr>
          <a:xfrm>
            <a:off x="4435521" y="382137"/>
            <a:ext cx="4926842" cy="14193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Drafting</a:t>
            </a:r>
            <a:endParaRPr lang="en-ID" sz="4400" dirty="0"/>
          </a:p>
        </p:txBody>
      </p:sp>
      <p:sp>
        <p:nvSpPr>
          <p:cNvPr id="4" name="Rectangle: Rounded Corners 3">
            <a:extLst>
              <a:ext uri="{FF2B5EF4-FFF2-40B4-BE49-F238E27FC236}">
                <a16:creationId xmlns:a16="http://schemas.microsoft.com/office/drawing/2014/main" id="{194FE9D4-1774-3938-57A6-86FB44E04717}"/>
              </a:ext>
            </a:extLst>
          </p:cNvPr>
          <p:cNvSpPr/>
          <p:nvPr/>
        </p:nvSpPr>
        <p:spPr>
          <a:xfrm>
            <a:off x="4920017" y="4483291"/>
            <a:ext cx="3957851" cy="10508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Writing a rough draft</a:t>
            </a:r>
            <a:endParaRPr lang="en-ID" sz="3200" dirty="0"/>
          </a:p>
        </p:txBody>
      </p:sp>
      <p:sp>
        <p:nvSpPr>
          <p:cNvPr id="5" name="Rectangle: Rounded Corners 4">
            <a:extLst>
              <a:ext uri="{FF2B5EF4-FFF2-40B4-BE49-F238E27FC236}">
                <a16:creationId xmlns:a16="http://schemas.microsoft.com/office/drawing/2014/main" id="{68A2E4B5-F7AA-BB03-C394-9C39AD661569}"/>
              </a:ext>
            </a:extLst>
          </p:cNvPr>
          <p:cNvSpPr/>
          <p:nvPr/>
        </p:nvSpPr>
        <p:spPr>
          <a:xfrm>
            <a:off x="2770496" y="2326943"/>
            <a:ext cx="9471546" cy="1419367"/>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Generating ideas they formulated in the pre-writing step. They maximize AI such as </a:t>
            </a:r>
            <a:r>
              <a:rPr lang="en-US" sz="3200" dirty="0" err="1"/>
              <a:t>Quillbot</a:t>
            </a:r>
            <a:r>
              <a:rPr lang="en-US" sz="3200" dirty="0"/>
              <a:t>, </a:t>
            </a:r>
            <a:r>
              <a:rPr lang="en-US" sz="3200" dirty="0" err="1"/>
              <a:t>Deepl</a:t>
            </a:r>
            <a:r>
              <a:rPr lang="en-US" sz="3200" dirty="0"/>
              <a:t>, and others to develop their text</a:t>
            </a:r>
            <a:endParaRPr lang="en-ID" sz="3200" dirty="0"/>
          </a:p>
        </p:txBody>
      </p:sp>
      <p:sp>
        <p:nvSpPr>
          <p:cNvPr id="6" name="Arrow: Down 5">
            <a:extLst>
              <a:ext uri="{FF2B5EF4-FFF2-40B4-BE49-F238E27FC236}">
                <a16:creationId xmlns:a16="http://schemas.microsoft.com/office/drawing/2014/main" id="{8C4A44C3-B163-1006-AF92-EFCF713E5994}"/>
              </a:ext>
            </a:extLst>
          </p:cNvPr>
          <p:cNvSpPr/>
          <p:nvPr/>
        </p:nvSpPr>
        <p:spPr>
          <a:xfrm>
            <a:off x="6687403" y="3848669"/>
            <a:ext cx="491319" cy="51861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765316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56A3A1-6749-66DE-47BC-7CBDD917CCCF}"/>
              </a:ext>
            </a:extLst>
          </p:cNvPr>
          <p:cNvSpPr/>
          <p:nvPr/>
        </p:nvSpPr>
        <p:spPr>
          <a:xfrm>
            <a:off x="4258101" y="17440"/>
            <a:ext cx="5540991" cy="12282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Revising</a:t>
            </a:r>
            <a:endParaRPr lang="en-ID" sz="4400" dirty="0"/>
          </a:p>
        </p:txBody>
      </p:sp>
      <p:sp>
        <p:nvSpPr>
          <p:cNvPr id="3" name="Rectangle: Rounded Corners 2">
            <a:extLst>
              <a:ext uri="{FF2B5EF4-FFF2-40B4-BE49-F238E27FC236}">
                <a16:creationId xmlns:a16="http://schemas.microsoft.com/office/drawing/2014/main" id="{56063252-3AD1-9AC0-AFF5-F65DEB10BE86}"/>
              </a:ext>
            </a:extLst>
          </p:cNvPr>
          <p:cNvSpPr/>
          <p:nvPr/>
        </p:nvSpPr>
        <p:spPr>
          <a:xfrm>
            <a:off x="3643952" y="1463722"/>
            <a:ext cx="6769290" cy="1385248"/>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Leveraging AI for Personalized Feedback and Guidance</a:t>
            </a:r>
          </a:p>
        </p:txBody>
      </p:sp>
      <p:graphicFrame>
        <p:nvGraphicFramePr>
          <p:cNvPr id="5" name="Diagram 4">
            <a:extLst>
              <a:ext uri="{FF2B5EF4-FFF2-40B4-BE49-F238E27FC236}">
                <a16:creationId xmlns:a16="http://schemas.microsoft.com/office/drawing/2014/main" id="{B99AC7C1-F0AB-B092-452F-F02F66111397}"/>
              </a:ext>
            </a:extLst>
          </p:cNvPr>
          <p:cNvGraphicFramePr/>
          <p:nvPr>
            <p:extLst>
              <p:ext uri="{D42A27DB-BD31-4B8C-83A1-F6EECF244321}">
                <p14:modId xmlns:p14="http://schemas.microsoft.com/office/powerpoint/2010/main" val="640506992"/>
              </p:ext>
            </p:extLst>
          </p:nvPr>
        </p:nvGraphicFramePr>
        <p:xfrm>
          <a:off x="814316" y="2538482"/>
          <a:ext cx="13352060" cy="4936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738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398AD47-7D60-BCE5-43B6-7215D18869D0}"/>
              </a:ext>
            </a:extLst>
          </p:cNvPr>
          <p:cNvGraphicFramePr/>
          <p:nvPr>
            <p:extLst>
              <p:ext uri="{D42A27DB-BD31-4B8C-83A1-F6EECF244321}">
                <p14:modId xmlns:p14="http://schemas.microsoft.com/office/powerpoint/2010/main" val="1846560119"/>
              </p:ext>
            </p:extLst>
          </p:nvPr>
        </p:nvGraphicFramePr>
        <p:xfrm>
          <a:off x="2438400" y="863600"/>
          <a:ext cx="9753600" cy="650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Down 3">
            <a:extLst>
              <a:ext uri="{FF2B5EF4-FFF2-40B4-BE49-F238E27FC236}">
                <a16:creationId xmlns:a16="http://schemas.microsoft.com/office/drawing/2014/main" id="{129554D8-D488-603A-2354-E5155D5B3EEA}"/>
              </a:ext>
            </a:extLst>
          </p:cNvPr>
          <p:cNvSpPr/>
          <p:nvPr/>
        </p:nvSpPr>
        <p:spPr>
          <a:xfrm>
            <a:off x="5281684" y="3766782"/>
            <a:ext cx="464023" cy="3480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 name="Picture 4">
            <a:extLst>
              <a:ext uri="{FF2B5EF4-FFF2-40B4-BE49-F238E27FC236}">
                <a16:creationId xmlns:a16="http://schemas.microsoft.com/office/drawing/2014/main" id="{8D9AF968-07D4-8744-BD02-9F0B6DB59841}"/>
              </a:ext>
            </a:extLst>
          </p:cNvPr>
          <p:cNvPicPr>
            <a:picLocks noChangeAspect="1"/>
          </p:cNvPicPr>
          <p:nvPr/>
        </p:nvPicPr>
        <p:blipFill>
          <a:blip r:embed="rId7"/>
          <a:stretch>
            <a:fillRect/>
          </a:stretch>
        </p:blipFill>
        <p:spPr>
          <a:xfrm>
            <a:off x="8561695" y="3766782"/>
            <a:ext cx="536494" cy="371888"/>
          </a:xfrm>
          <a:prstGeom prst="rect">
            <a:avLst/>
          </a:prstGeom>
        </p:spPr>
      </p:pic>
    </p:spTree>
    <p:extLst>
      <p:ext uri="{BB962C8B-B14F-4D97-AF65-F5344CB8AC3E}">
        <p14:creationId xmlns:p14="http://schemas.microsoft.com/office/powerpoint/2010/main" val="3638007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ram jawaban Formulir. Judul pertanyaan: Artificial Intelligence helps me to enrich my background knowledge before writing a text. Jumlah jawaban: 27 jawaban.">
            <a:extLst>
              <a:ext uri="{FF2B5EF4-FFF2-40B4-BE49-F238E27FC236}">
                <a16:creationId xmlns:a16="http://schemas.microsoft.com/office/drawing/2014/main" id="{B6BA8758-65CD-AEAA-6F44-537B78B12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6638"/>
            <a:ext cx="14630400" cy="615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04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agram jawaban Formulir. Judul pertanyaan: Artificial intelligence helps me to build better English when I revise my draft. Jumlah jawaban: 27 jawaban.">
            <a:extLst>
              <a:ext uri="{FF2B5EF4-FFF2-40B4-BE49-F238E27FC236}">
                <a16:creationId xmlns:a16="http://schemas.microsoft.com/office/drawing/2014/main" id="{0F3D93E1-DF33-A902-F53E-4E9EDD7AB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6638"/>
            <a:ext cx="14630400" cy="615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66547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114</TotalTime>
  <Words>772</Words>
  <Application>Microsoft Office PowerPoint</Application>
  <PresentationFormat>Custom</PresentationFormat>
  <Paragraphs>88</Paragraphs>
  <Slides>20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Barlow</vt:lpstr>
      <vt:lpstr>Calibri</vt:lpstr>
      <vt:lpstr>Calibri Light</vt:lpstr>
      <vt:lpstr>Montserrat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Lenovo</cp:lastModifiedBy>
  <cp:revision>9</cp:revision>
  <dcterms:created xsi:type="dcterms:W3CDTF">2024-05-02T00:01:54Z</dcterms:created>
  <dcterms:modified xsi:type="dcterms:W3CDTF">2024-05-05T10:15:30Z</dcterms:modified>
</cp:coreProperties>
</file>