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6" r:id="rId8"/>
    <p:sldId id="267" r:id="rId9"/>
    <p:sldId id="268" r:id="rId10"/>
    <p:sldId id="269" r:id="rId11"/>
    <p:sldId id="270" r:id="rId12"/>
    <p:sldId id="271" r:id="rId13"/>
    <p:sldId id="262" r:id="rId14"/>
    <p:sldId id="264"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63" d="100"/>
          <a:sy n="63" d="100"/>
        </p:scale>
        <p:origin x="7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87881051-4D6B-489D-A214-E1DD400A5F4C}" type="datetimeFigureOut">
              <a:rPr lang="en-ID" smtClean="0"/>
              <a:t>09/05/2024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199018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87881051-4D6B-489D-A214-E1DD400A5F4C}" type="datetimeFigureOut">
              <a:rPr lang="en-ID" smtClean="0"/>
              <a:t>09/05/2024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340205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87881051-4D6B-489D-A214-E1DD400A5F4C}" type="datetimeFigureOut">
              <a:rPr lang="en-ID" smtClean="0"/>
              <a:t>09/05/2024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320881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10"/>
          </p:nvPr>
        </p:nvSpPr>
        <p:spPr/>
        <p:txBody>
          <a:bodyPr/>
          <a:lstStyle/>
          <a:p>
            <a:fld id="{87881051-4D6B-489D-A214-E1DD400A5F4C}" type="datetimeFigureOut">
              <a:rPr lang="en-ID" smtClean="0"/>
              <a:t>09/05/2024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3697791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7881051-4D6B-489D-A214-E1DD400A5F4C}" type="datetimeFigureOut">
              <a:rPr lang="en-ID" smtClean="0"/>
              <a:t>09/05/2024</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4125098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p:cNvSpPr>
            <a:spLocks noGrp="1"/>
          </p:cNvSpPr>
          <p:nvPr>
            <p:ph type="dt" sz="half" idx="10"/>
          </p:nvPr>
        </p:nvSpPr>
        <p:spPr/>
        <p:txBody>
          <a:bodyPr/>
          <a:lstStyle/>
          <a:p>
            <a:fld id="{87881051-4D6B-489D-A214-E1DD400A5F4C}" type="datetimeFigureOut">
              <a:rPr lang="en-ID" smtClean="0"/>
              <a:t>09/05/2024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2357773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p:cNvSpPr>
            <a:spLocks noGrp="1"/>
          </p:cNvSpPr>
          <p:nvPr>
            <p:ph type="dt" sz="half" idx="10"/>
          </p:nvPr>
        </p:nvSpPr>
        <p:spPr/>
        <p:txBody>
          <a:bodyPr/>
          <a:lstStyle/>
          <a:p>
            <a:fld id="{87881051-4D6B-489D-A214-E1DD400A5F4C}" type="datetimeFigureOut">
              <a:rPr lang="en-ID" smtClean="0"/>
              <a:t>09/05/2024</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1251742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87881051-4D6B-489D-A214-E1DD400A5F4C}" type="datetimeFigureOut">
              <a:rPr lang="en-ID" smtClean="0"/>
              <a:t>09/05/2024</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21299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81051-4D6B-489D-A214-E1DD400A5F4C}" type="datetimeFigureOut">
              <a:rPr lang="en-ID" smtClean="0"/>
              <a:t>09/05/2024</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365672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881051-4D6B-489D-A214-E1DD400A5F4C}" type="datetimeFigureOut">
              <a:rPr lang="en-ID" smtClean="0"/>
              <a:t>09/05/2024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196423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7881051-4D6B-489D-A214-E1DD400A5F4C}" type="datetimeFigureOut">
              <a:rPr lang="en-ID" smtClean="0"/>
              <a:t>09/05/2024</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70F96675-1B03-42D6-A664-6C8D942D6ABD}" type="slidenum">
              <a:rPr lang="en-ID" smtClean="0"/>
              <a:t>‹#›</a:t>
            </a:fld>
            <a:endParaRPr lang="en-ID"/>
          </a:p>
        </p:txBody>
      </p:sp>
    </p:spTree>
    <p:extLst>
      <p:ext uri="{BB962C8B-B14F-4D97-AF65-F5344CB8AC3E}">
        <p14:creationId xmlns:p14="http://schemas.microsoft.com/office/powerpoint/2010/main" val="3793562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81051-4D6B-489D-A214-E1DD400A5F4C}" type="datetimeFigureOut">
              <a:rPr lang="en-ID" smtClean="0"/>
              <a:t>09/05/2024</a:t>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96675-1B03-42D6-A664-6C8D942D6ABD}" type="slidenum">
              <a:rPr lang="en-ID" smtClean="0"/>
              <a:t>‹#›</a:t>
            </a:fld>
            <a:endParaRPr lang="en-ID"/>
          </a:p>
        </p:txBody>
      </p:sp>
    </p:spTree>
    <p:extLst>
      <p:ext uri="{BB962C8B-B14F-4D97-AF65-F5344CB8AC3E}">
        <p14:creationId xmlns:p14="http://schemas.microsoft.com/office/powerpoint/2010/main" val="412247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esthetic Background Images | Free iPhone &amp; Zoom HD Wallpapers &amp; Vectors -  rawpix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91167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04997" y="240331"/>
            <a:ext cx="11844044" cy="1734126"/>
          </a:xfrm>
        </p:spPr>
        <p:txBody>
          <a:bodyPr>
            <a:normAutofit/>
          </a:bodyPr>
          <a:lstStyle/>
          <a:p>
            <a:pPr algn="l"/>
            <a:r>
              <a:rPr lang="en-US" sz="3600" b="1" dirty="0">
                <a:ln w="19050">
                  <a:solidFill>
                    <a:srgbClr val="F8F8F8"/>
                  </a:solidFill>
                </a:ln>
                <a:latin typeface="Arial Black" panose="020B0A04020102020204" pitchFamily="34" charset="0"/>
              </a:rPr>
              <a:t>Integrating Cultural Awareness of students into Authentic Learning : </a:t>
            </a:r>
            <a:br>
              <a:rPr lang="en-US" sz="3600" b="1" dirty="0">
                <a:ln w="19050">
                  <a:solidFill>
                    <a:srgbClr val="F8F8F8"/>
                  </a:solidFill>
                </a:ln>
                <a:latin typeface="Arial Black" panose="020B0A04020102020204" pitchFamily="34" charset="0"/>
              </a:rPr>
            </a:br>
            <a:r>
              <a:rPr lang="en-US" sz="3600" b="1" dirty="0">
                <a:ln w="19050">
                  <a:solidFill>
                    <a:srgbClr val="F8F8F8"/>
                  </a:solidFill>
                </a:ln>
                <a:latin typeface="Arial Black" panose="020B0A04020102020204" pitchFamily="34" charset="0"/>
              </a:rPr>
              <a:t>Teachers experiences and challenges</a:t>
            </a:r>
            <a:endParaRPr lang="en-ID" sz="3600" b="1" dirty="0">
              <a:ln w="19050">
                <a:solidFill>
                  <a:srgbClr val="F8F8F8"/>
                </a:solidFill>
              </a:ln>
              <a:latin typeface="Arial Black" panose="020B0A04020102020204" pitchFamily="34" charset="0"/>
            </a:endParaRPr>
          </a:p>
        </p:txBody>
      </p:sp>
      <p:sp>
        <p:nvSpPr>
          <p:cNvPr id="3" name="Subtitle 2"/>
          <p:cNvSpPr>
            <a:spLocks noGrp="1"/>
          </p:cNvSpPr>
          <p:nvPr>
            <p:ph type="subTitle" idx="1"/>
          </p:nvPr>
        </p:nvSpPr>
        <p:spPr>
          <a:xfrm>
            <a:off x="137564" y="6345704"/>
            <a:ext cx="4995483" cy="677708"/>
          </a:xfrm>
        </p:spPr>
        <p:txBody>
          <a:bodyPr/>
          <a:lstStyle/>
          <a:p>
            <a:r>
              <a:rPr lang="en-US" dirty="0">
                <a:latin typeface="Arial Black" panose="020B0A04020102020204" pitchFamily="34" charset="0"/>
              </a:rPr>
              <a:t>Dr. </a:t>
            </a:r>
            <a:r>
              <a:rPr lang="en-US" dirty="0" err="1">
                <a:latin typeface="Arial Black" panose="020B0A04020102020204" pitchFamily="34" charset="0"/>
              </a:rPr>
              <a:t>Delli</a:t>
            </a:r>
            <a:r>
              <a:rPr lang="en-US" dirty="0">
                <a:latin typeface="Arial Black" panose="020B0A04020102020204" pitchFamily="34" charset="0"/>
              </a:rPr>
              <a:t> </a:t>
            </a:r>
            <a:r>
              <a:rPr lang="en-US" dirty="0" err="1">
                <a:latin typeface="Arial Black" panose="020B0A04020102020204" pitchFamily="34" charset="0"/>
              </a:rPr>
              <a:t>Sabudu</a:t>
            </a:r>
            <a:r>
              <a:rPr lang="en-US" dirty="0">
                <a:latin typeface="Arial Black" panose="020B0A04020102020204" pitchFamily="34" charset="0"/>
              </a:rPr>
              <a:t>, </a:t>
            </a:r>
            <a:r>
              <a:rPr lang="en-US" dirty="0" err="1">
                <a:latin typeface="Arial Black" panose="020B0A04020102020204" pitchFamily="34" charset="0"/>
              </a:rPr>
              <a:t>S.Pd</a:t>
            </a:r>
            <a:r>
              <a:rPr lang="en-US" dirty="0">
                <a:latin typeface="Arial Black" panose="020B0A04020102020204" pitchFamily="34" charset="0"/>
              </a:rPr>
              <a:t>., M.A</a:t>
            </a:r>
            <a:endParaRPr lang="en-ID" dirty="0">
              <a:latin typeface="Arial Black" panose="020B0A04020102020204"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4543"/>
          <a:stretch/>
        </p:blipFill>
        <p:spPr>
          <a:xfrm rot="20974420" flipH="1">
            <a:off x="378896" y="2173340"/>
            <a:ext cx="4016476" cy="404096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584741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76C274-B1A8-626C-A92D-9E76B5055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92" y="0"/>
            <a:ext cx="10295616" cy="6858000"/>
          </a:xfrm>
          <a:prstGeom prst="rect">
            <a:avLst/>
          </a:prstGeom>
        </p:spPr>
      </p:pic>
    </p:spTree>
    <p:extLst>
      <p:ext uri="{BB962C8B-B14F-4D97-AF65-F5344CB8AC3E}">
        <p14:creationId xmlns:p14="http://schemas.microsoft.com/office/powerpoint/2010/main" val="153004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D51CBF-8D43-934E-150B-03EC72FAF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92" y="0"/>
            <a:ext cx="10295616" cy="6858000"/>
          </a:xfrm>
          <a:prstGeom prst="rect">
            <a:avLst/>
          </a:prstGeom>
        </p:spPr>
      </p:pic>
    </p:spTree>
    <p:extLst>
      <p:ext uri="{BB962C8B-B14F-4D97-AF65-F5344CB8AC3E}">
        <p14:creationId xmlns:p14="http://schemas.microsoft.com/office/powerpoint/2010/main" val="226478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57265-3F0C-6294-BB78-444D4379C6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92" y="0"/>
            <a:ext cx="10295616" cy="6858000"/>
          </a:xfrm>
          <a:prstGeom prst="rect">
            <a:avLst/>
          </a:prstGeom>
        </p:spPr>
      </p:pic>
    </p:spTree>
    <p:extLst>
      <p:ext uri="{BB962C8B-B14F-4D97-AF65-F5344CB8AC3E}">
        <p14:creationId xmlns:p14="http://schemas.microsoft.com/office/powerpoint/2010/main" val="1128223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esthetic Background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714529"/>
          </a:xfrm>
        </p:spPr>
        <p:txBody>
          <a:bodyPr>
            <a:normAutofit fontScale="90000"/>
          </a:bodyPr>
          <a:lstStyle/>
          <a:p>
            <a:r>
              <a:rPr lang="en-US" b="1" dirty="0">
                <a:latin typeface="Arial Black" panose="020B0A04020102020204" pitchFamily="34" charset="0"/>
              </a:rPr>
              <a:t>DISCUSSION</a:t>
            </a:r>
            <a:endParaRPr lang="en-ID" b="1" dirty="0">
              <a:latin typeface="Arial Black" panose="020B0A04020102020204" pitchFamily="34" charset="0"/>
            </a:endParaRPr>
          </a:p>
        </p:txBody>
      </p:sp>
      <p:sp>
        <p:nvSpPr>
          <p:cNvPr id="4" name="Rectangle 1"/>
          <p:cNvSpPr>
            <a:spLocks noGrp="1" noChangeArrowheads="1"/>
          </p:cNvSpPr>
          <p:nvPr>
            <p:ph type="subTitle" idx="1"/>
          </p:nvPr>
        </p:nvSpPr>
        <p:spPr bwMode="auto">
          <a:xfrm>
            <a:off x="761267" y="2297396"/>
            <a:ext cx="10082061"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Respondents' practice can be interpreted as a traditional transmissive approach to promoting students’ cultural awareness. Teacher educators face a challenge in upgrading the teacher education curriculum, professional development, and teaching aids to reduce the gap between theoretical principles of transformative learning and teachers’ beliefs and practices related to promoting general school students’ cultural understanding.</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Possible solutions:</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177800" marR="0" lvl="0" indent="-177800" algn="just" defTabSz="914400" rtl="0" eaLnBrk="0" fontAlgn="base" latinLnBrk="0" hangingPunct="0">
              <a:lnSpc>
                <a:spcPct val="100000"/>
              </a:lnSpc>
              <a:spcBef>
                <a:spcPct val="0"/>
              </a:spcBef>
              <a:spcAft>
                <a:spcPct val="0"/>
              </a:spcAft>
              <a:buClrTx/>
              <a:buSzTx/>
              <a:buFont typeface="+mj-lt"/>
              <a:buAutoNum type="arabicPeriod"/>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To realize inter- and trans-disciplinary studies in teacher education by purposeful integration of cultural issues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and discussions about contradictory values in all study courses, not only in arts, language, and social sciences.</a:t>
            </a:r>
            <a:endParaRPr lang="en-US" altLang="en-US" sz="1400"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2.</a:t>
            </a:r>
            <a:r>
              <a:rPr kumimoji="0" lang="en-US" altLang="en-US" sz="14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To promote the prospective teacher’s cultural understanding through reflecting on personal experiences,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involving the students in setting individual learning goals, as well as discussing the different meanings and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cultural values that help the appreciation of the cultural context and the diversity of people’s experiences.</a:t>
            </a:r>
            <a:endParaRPr kumimoji="0" lang="en-US" altLang="en-US"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lang="en-US" altLang="en-US" sz="1400" dirty="0">
                <a:solidFill>
                  <a:srgbClr val="000000"/>
                </a:solidFill>
                <a:ea typeface="Times New Roman" panose="02020603050405020304" pitchFamily="18" charset="0"/>
              </a:rPr>
              <a:t>3. </a:t>
            </a: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To encourage the openness and creativity of future teachers by suggesting that they create and share with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other students some original materials, like catalogs of lesson ideas or support materials </a:t>
            </a: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for the organization of Junior</a:t>
            </a:r>
            <a:r>
              <a:rPr kumimoji="0" lang="en-US" altLang="en-US" sz="1400" b="0" i="0" u="none" strike="noStrike" cap="none" normalizeH="0" dirty="0">
                <a:ln>
                  <a:noFill/>
                </a:ln>
                <a:solidFill>
                  <a:srgbClr val="000000"/>
                </a:solidFill>
                <a:effectLst/>
                <a:latin typeface="Arial" panose="020B0604020202020204" pitchFamily="34" charset="0"/>
                <a:ea typeface="Times New Roman" panose="02020603050405020304" pitchFamily="18" charset="0"/>
              </a:rPr>
              <a:t> High</a:t>
            </a: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school students’ personally meaningful learning, linking them with their life experiences    </a:t>
            </a:r>
          </a:p>
          <a:p>
            <a:pPr marL="0" marR="0" lvl="0" indent="0" algn="just" defTabSz="914400" rtl="0" eaLnBrk="0" fontAlgn="base" latinLnBrk="0" hangingPunct="0">
              <a:lnSpc>
                <a:spcPct val="100000"/>
              </a:lnSpc>
              <a:spcBef>
                <a:spcPct val="0"/>
              </a:spcBef>
              <a:spcAft>
                <a:spcPct val="0"/>
              </a:spcAft>
              <a:buClrTx/>
              <a:buSzTx/>
              <a:tabLst>
                <a:tab pos="457200" algn="l"/>
              </a:tabLst>
            </a:pPr>
            <a:r>
              <a:rPr lang="en-US" altLang="en-US" sz="1400" dirty="0">
                <a:solidFill>
                  <a:srgbClr val="000000"/>
                </a:solidFill>
                <a:ea typeface="Times New Roman" panose="02020603050405020304" pitchFamily="18" charset="0"/>
              </a:rPr>
              <a:t>    </a:t>
            </a: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and authentic life events.</a:t>
            </a:r>
            <a:endParaRPr lang="en-US" altLang="en-US" sz="1400" dirty="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tabLst>
                <a:tab pos="457200" algn="l"/>
              </a:tabLst>
            </a:pPr>
            <a:r>
              <a:rPr kumimoji="0" lang="en-US" altLang="en-US" sz="1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4. To cultivate a trustful, honest, straightforward, and respectful atmosphere in the Classroom.</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3917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esthetic Background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1046302"/>
          </a:xfrm>
        </p:spPr>
        <p:txBody>
          <a:bodyPr/>
          <a:lstStyle/>
          <a:p>
            <a:r>
              <a:rPr lang="en-US" b="1" dirty="0">
                <a:latin typeface="Arial Black" panose="020B0A04020102020204" pitchFamily="34" charset="0"/>
              </a:rPr>
              <a:t>CONCLUSION</a:t>
            </a:r>
            <a:endParaRPr lang="en-ID" b="1" dirty="0">
              <a:latin typeface="Arial Black" panose="020B0A04020102020204" pitchFamily="34" charset="0"/>
            </a:endParaRPr>
          </a:p>
        </p:txBody>
      </p:sp>
      <p:sp>
        <p:nvSpPr>
          <p:cNvPr id="3" name="Subtitle 2"/>
          <p:cNvSpPr>
            <a:spLocks noGrp="1"/>
          </p:cNvSpPr>
          <p:nvPr>
            <p:ph type="subTitle" idx="1"/>
          </p:nvPr>
        </p:nvSpPr>
        <p:spPr>
          <a:xfrm>
            <a:off x="1524000" y="2914215"/>
            <a:ext cx="9144000" cy="1269367"/>
          </a:xfrm>
        </p:spPr>
        <p:txBody>
          <a:bodyPr>
            <a:normAutofit fontScale="70000" lnSpcReduction="20000"/>
          </a:bodyPr>
          <a:lstStyle/>
          <a:p>
            <a:r>
              <a:rPr lang="en-ID" dirty="0">
                <a:latin typeface="Bahnschrift SemiLight" panose="020B0502040204020203" pitchFamily="34" charset="0"/>
              </a:rPr>
              <a:t>In conclusion, it can be claimed that this research indicated aspects that teachers consider relevant as well as the main problems and gaps between theoretical principles recognized as essential by educational policy, and teachers’ beliefs and practices. Cultural awareness in authentic learning activity needs to be implemented well into practice so the learning purposes can be optimized achieved</a:t>
            </a:r>
          </a:p>
          <a:p>
            <a:endParaRPr lang="en-ID" dirty="0"/>
          </a:p>
        </p:txBody>
      </p:sp>
    </p:spTree>
    <p:extLst>
      <p:ext uri="{BB962C8B-B14F-4D97-AF65-F5344CB8AC3E}">
        <p14:creationId xmlns:p14="http://schemas.microsoft.com/office/powerpoint/2010/main" val="915897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hank You Card Background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883" y="380326"/>
            <a:ext cx="9159406" cy="6101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68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esthetic Background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18648" cy="6926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754989"/>
          </a:xfrm>
        </p:spPr>
        <p:txBody>
          <a:bodyPr>
            <a:normAutofit/>
          </a:bodyPr>
          <a:lstStyle/>
          <a:p>
            <a:r>
              <a:rPr lang="en-US" sz="3600" b="1" dirty="0">
                <a:latin typeface="Arial Black" panose="020B0A04020102020204" pitchFamily="34" charset="0"/>
              </a:rPr>
              <a:t>INTRODUCTION</a:t>
            </a:r>
            <a:endParaRPr lang="en-ID" sz="3600" b="1" dirty="0">
              <a:latin typeface="Arial Black" panose="020B0A04020102020204" pitchFamily="34" charset="0"/>
            </a:endParaRPr>
          </a:p>
        </p:txBody>
      </p:sp>
      <p:sp>
        <p:nvSpPr>
          <p:cNvPr id="3" name="Subtitle 2"/>
          <p:cNvSpPr>
            <a:spLocks noGrp="1"/>
          </p:cNvSpPr>
          <p:nvPr>
            <p:ph type="subTitle" idx="1"/>
          </p:nvPr>
        </p:nvSpPr>
        <p:spPr>
          <a:xfrm>
            <a:off x="1434988" y="2999715"/>
            <a:ext cx="9456892" cy="1933997"/>
          </a:xfrm>
        </p:spPr>
        <p:txBody>
          <a:bodyPr>
            <a:normAutofit/>
          </a:bodyPr>
          <a:lstStyle/>
          <a:p>
            <a:r>
              <a:rPr lang="en-ID" dirty="0"/>
              <a:t>Cultural understanding is a basis for competence-oriented general education especially connected to the students’ cultural awareness in authentic learning. Teachers are responsible for applied content and methods that are used to purposefully lead school students to that result. </a:t>
            </a:r>
          </a:p>
        </p:txBody>
      </p:sp>
    </p:spTree>
    <p:extLst>
      <p:ext uri="{BB962C8B-B14F-4D97-AF65-F5344CB8AC3E}">
        <p14:creationId xmlns:p14="http://schemas.microsoft.com/office/powerpoint/2010/main" val="63821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esthetic Background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51342" cy="68889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53671" y="337436"/>
            <a:ext cx="9144000" cy="1070579"/>
          </a:xfrm>
        </p:spPr>
        <p:txBody>
          <a:bodyPr/>
          <a:lstStyle/>
          <a:p>
            <a:r>
              <a:rPr lang="en-ID" b="1" dirty="0">
                <a:latin typeface="Arial Black" panose="020B0A04020102020204" pitchFamily="34" charset="0"/>
              </a:rPr>
              <a:t>CONTINUE</a:t>
            </a:r>
          </a:p>
        </p:txBody>
      </p:sp>
      <p:sp>
        <p:nvSpPr>
          <p:cNvPr id="3" name="Subtitle 2"/>
          <p:cNvSpPr>
            <a:spLocks noGrp="1"/>
          </p:cNvSpPr>
          <p:nvPr>
            <p:ph type="subTitle" idx="1"/>
          </p:nvPr>
        </p:nvSpPr>
        <p:spPr>
          <a:xfrm>
            <a:off x="1653473" y="1745451"/>
            <a:ext cx="8550584" cy="4396404"/>
          </a:xfrm>
        </p:spPr>
        <p:txBody>
          <a:bodyPr>
            <a:noAutofit/>
          </a:bodyPr>
          <a:lstStyle/>
          <a:p>
            <a:pPr algn="just"/>
            <a:r>
              <a:rPr lang="en-ID" sz="1800" dirty="0">
                <a:latin typeface="Bahnschrift SemiLight" panose="020B0502040204020203" pitchFamily="34" charset="0"/>
              </a:rPr>
              <a:t>Understanding cultural issues is important in current education. For example, it is declared by UNESCO as one of the key competences for lifelong learning, or as a result of competence-oriented education. In education different concepts related to the learning culture are used - </a:t>
            </a:r>
            <a:r>
              <a:rPr lang="en-ID" sz="1800" i="1" dirty="0">
                <a:latin typeface="Bahnschrift SemiLight" panose="020B0502040204020203" pitchFamily="34" charset="0"/>
              </a:rPr>
              <a:t>cultural awareness</a:t>
            </a:r>
            <a:r>
              <a:rPr lang="en-ID" sz="1800" dirty="0">
                <a:latin typeface="Bahnschrift SemiLight" panose="020B0502040204020203" pitchFamily="34" charset="0"/>
              </a:rPr>
              <a:t> (sensitivity to the similarities and differences that exist between different cultures and the use of this sensitivity in an effective way), </a:t>
            </a:r>
            <a:r>
              <a:rPr lang="en-ID" sz="1800" i="1" dirty="0">
                <a:latin typeface="Bahnschrift SemiLight" panose="020B0502040204020203" pitchFamily="34" charset="0"/>
              </a:rPr>
              <a:t>cultural competence</a:t>
            </a:r>
            <a:r>
              <a:rPr lang="en-ID" sz="1800" dirty="0">
                <a:latin typeface="Bahnschrift SemiLight" panose="020B0502040204020203" pitchFamily="34" charset="0"/>
              </a:rPr>
              <a:t> (the ability to participate ethically and effectively in personal and professional intercultural settings), </a:t>
            </a:r>
            <a:r>
              <a:rPr lang="en-ID" sz="1800" i="1" dirty="0">
                <a:latin typeface="Bahnschrift SemiLight" panose="020B0502040204020203" pitchFamily="34" charset="0"/>
              </a:rPr>
              <a:t>cultural literacy</a:t>
            </a:r>
            <a:r>
              <a:rPr lang="en-ID" sz="1800" dirty="0">
                <a:latin typeface="Bahnschrift SemiLight" panose="020B0502040204020203" pitchFamily="34" charset="0"/>
              </a:rPr>
              <a:t> (the ability to understand and participate fluently in a given culture, critically reflect on, and if necessary bring changes in it). In this study, the term </a:t>
            </a:r>
            <a:r>
              <a:rPr lang="en-ID" sz="1800" i="1" dirty="0">
                <a:latin typeface="Bahnschrift SemiLight" panose="020B0502040204020203" pitchFamily="34" charset="0"/>
              </a:rPr>
              <a:t>cultural understanding</a:t>
            </a:r>
            <a:r>
              <a:rPr lang="en-ID" sz="1800" dirty="0">
                <a:latin typeface="Bahnschrift SemiLight" panose="020B0502040204020203" pitchFamily="34" charset="0"/>
              </a:rPr>
              <a:t> (the knowledge and understanding of experiences with one’s own culture as well as others’ cultures that inform one’s ability to navigate new experiences) is used, because it is the most common in </a:t>
            </a:r>
            <a:r>
              <a:rPr lang="en-ID" sz="1800" dirty="0" err="1">
                <a:latin typeface="Bahnschrift SemiLight" panose="020B0502040204020203" pitchFamily="34" charset="0"/>
              </a:rPr>
              <a:t>Manadonesse</a:t>
            </a:r>
            <a:r>
              <a:rPr lang="en-ID" sz="1800" dirty="0">
                <a:latin typeface="Bahnschrift SemiLight" panose="020B0502040204020203" pitchFamily="34" charset="0"/>
              </a:rPr>
              <a:t> tradition. The teacher is an agent for implementing the purposeful development of junior high school students’ cultural understanding and awareness in actual school life.</a:t>
            </a:r>
          </a:p>
        </p:txBody>
      </p:sp>
    </p:spTree>
    <p:extLst>
      <p:ext uri="{BB962C8B-B14F-4D97-AF65-F5344CB8AC3E}">
        <p14:creationId xmlns:p14="http://schemas.microsoft.com/office/powerpoint/2010/main" val="725150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esthetic Background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62160" y="466908"/>
            <a:ext cx="9144000" cy="844002"/>
          </a:xfrm>
        </p:spPr>
        <p:txBody>
          <a:bodyPr>
            <a:normAutofit fontScale="90000"/>
          </a:bodyPr>
          <a:lstStyle/>
          <a:p>
            <a:r>
              <a:rPr lang="en-US" b="1" dirty="0">
                <a:latin typeface="Arial Black" panose="020B0A04020102020204" pitchFamily="34" charset="0"/>
              </a:rPr>
              <a:t>WHY ?</a:t>
            </a:r>
            <a:endParaRPr lang="en-ID" b="1" dirty="0">
              <a:latin typeface="Arial Black" panose="020B0A04020102020204" pitchFamily="34" charset="0"/>
            </a:endParaRPr>
          </a:p>
        </p:txBody>
      </p:sp>
      <p:sp>
        <p:nvSpPr>
          <p:cNvPr id="3" name="Subtitle 2"/>
          <p:cNvSpPr>
            <a:spLocks noGrp="1"/>
          </p:cNvSpPr>
          <p:nvPr>
            <p:ph type="subTitle" idx="1"/>
          </p:nvPr>
        </p:nvSpPr>
        <p:spPr>
          <a:xfrm>
            <a:off x="1651944" y="1777818"/>
            <a:ext cx="9144000" cy="1655762"/>
          </a:xfrm>
        </p:spPr>
        <p:txBody>
          <a:bodyPr>
            <a:noAutofit/>
          </a:bodyPr>
          <a:lstStyle/>
          <a:p>
            <a:pPr algn="just"/>
            <a:r>
              <a:rPr lang="en-ID" sz="1800" dirty="0">
                <a:latin typeface="Bahnschrift SemiLight" panose="020B0502040204020203" pitchFamily="34" charset="0"/>
              </a:rPr>
              <a:t>So it may be said that </a:t>
            </a:r>
            <a:r>
              <a:rPr lang="en-ID" sz="1800" i="1" dirty="0">
                <a:latin typeface="Bahnschrift SemiLight" panose="020B0502040204020203" pitchFamily="34" charset="0"/>
              </a:rPr>
              <a:t>cultural awareness</a:t>
            </a:r>
            <a:r>
              <a:rPr lang="en-ID" sz="1800" dirty="0">
                <a:latin typeface="Bahnschrift SemiLight" panose="020B0502040204020203" pitchFamily="34" charset="0"/>
              </a:rPr>
              <a:t> </a:t>
            </a:r>
            <a:r>
              <a:rPr lang="en-US" sz="1800" dirty="0">
                <a:latin typeface="Bahnschrift SemiLight" panose="020B0502040204020203" pitchFamily="34" charset="0"/>
              </a:rPr>
              <a:t>is one of the</a:t>
            </a:r>
            <a:r>
              <a:rPr lang="en-ID" sz="1800" dirty="0">
                <a:latin typeface="Bahnschrift SemiLight" panose="020B0502040204020203" pitchFamily="34" charset="0"/>
              </a:rPr>
              <a:t> important aspects of education according to UNESCO. Cultural awareness means sensitivity to the similarities and differences that exist between different cultures and the use of this sensitivity in an effective way</a:t>
            </a:r>
          </a:p>
          <a:p>
            <a:pPr algn="just"/>
            <a:r>
              <a:rPr lang="en-ID" sz="1800" dirty="0">
                <a:latin typeface="Bahnschrift SemiLight" panose="020B0502040204020203" pitchFamily="34" charset="0"/>
              </a:rPr>
              <a:t>Students with the same cultural background will interact more easily than those with different backgrounds, </a:t>
            </a:r>
          </a:p>
          <a:p>
            <a:pPr algn="just"/>
            <a:r>
              <a:rPr lang="en-ID" sz="1800" dirty="0">
                <a:latin typeface="Bahnschrift SemiLight" panose="020B0502040204020203" pitchFamily="34" charset="0"/>
              </a:rPr>
              <a:t>Teachers with students who have the same background will also interact and connect more easily </a:t>
            </a:r>
          </a:p>
          <a:p>
            <a:pPr algn="just"/>
            <a:r>
              <a:rPr lang="en-ID" sz="1800" dirty="0">
                <a:latin typeface="Bahnschrift SemiLight" panose="020B0502040204020203" pitchFamily="34" charset="0"/>
              </a:rPr>
              <a:t>And even teachers with the same background will be easy to interact with, </a:t>
            </a:r>
          </a:p>
          <a:p>
            <a:pPr algn="just"/>
            <a:r>
              <a:rPr lang="en-ID" sz="1800" dirty="0">
                <a:latin typeface="Bahnschrift SemiLight" panose="020B0502040204020203" pitchFamily="34" charset="0"/>
              </a:rPr>
              <a:t>The conditions like this often cause discomfort in the learning environment so cultural awareness needs to be raised and increased, especially in authentic learning where this learning involves more things that are actual and relevant to the lives of students and teachers.</a:t>
            </a:r>
          </a:p>
        </p:txBody>
      </p:sp>
    </p:spTree>
    <p:extLst>
      <p:ext uri="{BB962C8B-B14F-4D97-AF65-F5344CB8AC3E}">
        <p14:creationId xmlns:p14="http://schemas.microsoft.com/office/powerpoint/2010/main" val="346347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esthetic Background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55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1122363"/>
            <a:ext cx="9144000" cy="973474"/>
          </a:xfrm>
        </p:spPr>
        <p:txBody>
          <a:bodyPr/>
          <a:lstStyle/>
          <a:p>
            <a:r>
              <a:rPr lang="en-US" dirty="0">
                <a:latin typeface="Arial Black" panose="020B0A04020102020204" pitchFamily="34" charset="0"/>
              </a:rPr>
              <a:t>AIMS :</a:t>
            </a:r>
            <a:endParaRPr lang="en-ID" dirty="0">
              <a:latin typeface="Arial Black" panose="020B0A04020102020204" pitchFamily="34" charset="0"/>
            </a:endParaRPr>
          </a:p>
        </p:txBody>
      </p:sp>
      <p:sp>
        <p:nvSpPr>
          <p:cNvPr id="3" name="Subtitle 2"/>
          <p:cNvSpPr>
            <a:spLocks noGrp="1"/>
          </p:cNvSpPr>
          <p:nvPr>
            <p:ph type="subTitle" idx="1"/>
          </p:nvPr>
        </p:nvSpPr>
        <p:spPr>
          <a:xfrm>
            <a:off x="1524000" y="2614809"/>
            <a:ext cx="9144000" cy="1655762"/>
          </a:xfrm>
        </p:spPr>
        <p:txBody>
          <a:bodyPr>
            <a:normAutofit fontScale="77500" lnSpcReduction="20000"/>
          </a:bodyPr>
          <a:lstStyle/>
          <a:p>
            <a:r>
              <a:rPr lang="en-ID" dirty="0"/>
              <a:t>The aim of this study is to identify actual goals for the development of teacher education curriculum, professional development and teaching aids by investigating in-service teacher’s challenges for the successful promotion of students’ cultural understanding focus on students’ cultural awareness in Junior high school.</a:t>
            </a:r>
          </a:p>
          <a:p>
            <a:r>
              <a:rPr lang="en-ID" dirty="0"/>
              <a:t>To meet the aim, 8 Moslems teachers in MTS Negeri I Manado and 8 teachers from State Junior high schools were asked to complete the data. Qualitative analysis of the data was performed to clarify their practices, beliefs and professional needs related to the problem.</a:t>
            </a:r>
          </a:p>
          <a:p>
            <a:endParaRPr lang="en-ID" dirty="0"/>
          </a:p>
        </p:txBody>
      </p:sp>
    </p:spTree>
    <p:extLst>
      <p:ext uri="{BB962C8B-B14F-4D97-AF65-F5344CB8AC3E}">
        <p14:creationId xmlns:p14="http://schemas.microsoft.com/office/powerpoint/2010/main" val="78403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esthetic Background Images - Free Download on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63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67356" y="450724"/>
            <a:ext cx="9144000" cy="1046302"/>
          </a:xfrm>
        </p:spPr>
        <p:txBody>
          <a:bodyPr/>
          <a:lstStyle/>
          <a:p>
            <a:r>
              <a:rPr lang="en-US" b="1" dirty="0">
                <a:latin typeface="Arial Black" panose="020B0A04020102020204" pitchFamily="34" charset="0"/>
              </a:rPr>
              <a:t>RESULT</a:t>
            </a:r>
            <a:endParaRPr lang="en-ID" b="1" dirty="0">
              <a:latin typeface="Arial Black" panose="020B0A04020102020204" pitchFamily="34" charset="0"/>
            </a:endParaRPr>
          </a:p>
        </p:txBody>
      </p:sp>
      <p:sp>
        <p:nvSpPr>
          <p:cNvPr id="3" name="Subtitle 2"/>
          <p:cNvSpPr>
            <a:spLocks noGrp="1"/>
          </p:cNvSpPr>
          <p:nvPr>
            <p:ph type="subTitle" idx="1"/>
          </p:nvPr>
        </p:nvSpPr>
        <p:spPr>
          <a:xfrm>
            <a:off x="1467356" y="1707420"/>
            <a:ext cx="9144000" cy="4240226"/>
          </a:xfrm>
        </p:spPr>
        <p:txBody>
          <a:bodyPr>
            <a:normAutofit fontScale="25000" lnSpcReduction="20000"/>
          </a:bodyPr>
          <a:lstStyle/>
          <a:p>
            <a:pPr algn="just"/>
            <a:r>
              <a:rPr lang="en-ID" sz="6400" dirty="0">
                <a:latin typeface="Bahnschrift SemiLight" panose="020B0502040204020203" pitchFamily="34" charset="0"/>
              </a:rPr>
              <a:t>The result showed that teachers are aware of the significance of personally meaningful learning for students and the importance of a positive atmosphere in the classroom. Their experiences of integrating the cultural issues in all school subjects and connecting the learning with actual</a:t>
            </a:r>
            <a:r>
              <a:rPr lang="en-ID" dirty="0">
                <a:latin typeface="Bahnschrift SemiLight" panose="020B0502040204020203" pitchFamily="34" charset="0"/>
              </a:rPr>
              <a:t> </a:t>
            </a:r>
            <a:r>
              <a:rPr lang="en-ID" sz="6400" dirty="0">
                <a:latin typeface="Bahnschrift SemiLight" panose="020B0502040204020203" pitchFamily="34" charset="0"/>
              </a:rPr>
              <a:t>situations and socio-cultural contexts life are at a much lower level (in the context of authentic learning) . A similar situation is with teachers’ experiences with the content of culture – they mostly interpret culture as belonging to art, rather than all human expression.</a:t>
            </a:r>
          </a:p>
          <a:p>
            <a:pPr algn="just"/>
            <a:r>
              <a:rPr lang="en-ID" sz="6400" dirty="0">
                <a:latin typeface="Bahnschrift SemiLight" panose="020B0502040204020203" pitchFamily="34" charset="0"/>
              </a:rPr>
              <a:t>The data revealed a difference between educators’ beliefs and knowledge – and their real practices:</a:t>
            </a:r>
          </a:p>
          <a:p>
            <a:pPr marL="177800" lvl="0" indent="-177800" algn="just">
              <a:buFont typeface="+mj-lt"/>
              <a:buAutoNum type="arabicPeriod"/>
              <a:tabLst>
                <a:tab pos="177800" algn="l"/>
              </a:tabLst>
            </a:pPr>
            <a:r>
              <a:rPr lang="en-ID" sz="6400" dirty="0">
                <a:latin typeface="Bahnschrift SemiLight" panose="020B0502040204020203" pitchFamily="34" charset="0"/>
              </a:rPr>
              <a:t>Teachers note the importance of active and self-directed learning, but common expressions that students are not motivated to show that it is not implemented effectively in practice.</a:t>
            </a:r>
          </a:p>
          <a:p>
            <a:pPr marL="177800" lvl="0" indent="-177800" algn="just">
              <a:buFont typeface="+mj-lt"/>
              <a:buAutoNum type="arabicPeriod"/>
            </a:pPr>
            <a:r>
              <a:rPr lang="en-ID" sz="6400" dirty="0">
                <a:latin typeface="Bahnschrift SemiLight" panose="020B0502040204020203" pitchFamily="34" charset="0"/>
              </a:rPr>
              <a:t>Teachers recognize the need to foster the development of contextual learning but do not dare to plan and implement the learning process independently and creatively.</a:t>
            </a:r>
          </a:p>
          <a:p>
            <a:pPr marL="177800" lvl="0" indent="-177800" algn="just">
              <a:buFont typeface="+mj-lt"/>
              <a:buAutoNum type="arabicPeriod"/>
            </a:pPr>
            <a:r>
              <a:rPr lang="en-ID" sz="6400" dirty="0">
                <a:latin typeface="Bahnschrift SemiLight" panose="020B0502040204020203" pitchFamily="34" charset="0"/>
              </a:rPr>
              <a:t>Teachers cultivate a positive atmosphere in the classroom but do not feel responsible for creating one outside the classroom, in collaboration with colleagues and school management.</a:t>
            </a:r>
          </a:p>
          <a:p>
            <a:pPr algn="just"/>
            <a:r>
              <a:rPr lang="en-ID" sz="6400" dirty="0">
                <a:latin typeface="Bahnschrift SemiLight" panose="020B0502040204020203" pitchFamily="34" charset="0"/>
              </a:rPr>
              <a:t>It can be argued that there is a gap between what teachers think they know and do to achieve a transformative learning process and their real competence to implement it in practice.</a:t>
            </a:r>
          </a:p>
          <a:p>
            <a:endParaRPr lang="en-ID" dirty="0">
              <a:latin typeface="Bahnschrift SemiLight" panose="020B0502040204020203" pitchFamily="34" charset="0"/>
            </a:endParaRPr>
          </a:p>
          <a:p>
            <a:r>
              <a:rPr lang="en-ID" dirty="0"/>
              <a:t> </a:t>
            </a:r>
          </a:p>
          <a:p>
            <a:endParaRPr lang="en-ID" dirty="0"/>
          </a:p>
        </p:txBody>
      </p:sp>
    </p:spTree>
    <p:extLst>
      <p:ext uri="{BB962C8B-B14F-4D97-AF65-F5344CB8AC3E}">
        <p14:creationId xmlns:p14="http://schemas.microsoft.com/office/powerpoint/2010/main" val="2744014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935A7-7271-8C8B-D00A-4017B3091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92" y="0"/>
            <a:ext cx="10295616" cy="6858000"/>
          </a:xfrm>
          <a:prstGeom prst="rect">
            <a:avLst/>
          </a:prstGeom>
        </p:spPr>
      </p:pic>
    </p:spTree>
    <p:extLst>
      <p:ext uri="{BB962C8B-B14F-4D97-AF65-F5344CB8AC3E}">
        <p14:creationId xmlns:p14="http://schemas.microsoft.com/office/powerpoint/2010/main" val="396526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7749354-500E-182C-4DC7-CDE8C6D15A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92" y="0"/>
            <a:ext cx="10295616" cy="6858000"/>
          </a:xfrm>
          <a:prstGeom prst="rect">
            <a:avLst/>
          </a:prstGeom>
        </p:spPr>
      </p:pic>
    </p:spTree>
    <p:extLst>
      <p:ext uri="{BB962C8B-B14F-4D97-AF65-F5344CB8AC3E}">
        <p14:creationId xmlns:p14="http://schemas.microsoft.com/office/powerpoint/2010/main" val="300929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87BC6C-F9CD-FF6F-3EAB-00D1CBD10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192" y="0"/>
            <a:ext cx="10295616" cy="6858000"/>
          </a:xfrm>
          <a:prstGeom prst="rect">
            <a:avLst/>
          </a:prstGeom>
        </p:spPr>
      </p:pic>
    </p:spTree>
    <p:extLst>
      <p:ext uri="{BB962C8B-B14F-4D97-AF65-F5344CB8AC3E}">
        <p14:creationId xmlns:p14="http://schemas.microsoft.com/office/powerpoint/2010/main" val="27112345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1014</Words>
  <Application>Microsoft Office PowerPoint</Application>
  <PresentationFormat>Widescreen</PresentationFormat>
  <Paragraphs>39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Arial Black</vt:lpstr>
      <vt:lpstr>Bahnschrift SemiLight</vt:lpstr>
      <vt:lpstr>Calibri</vt:lpstr>
      <vt:lpstr>Calibri Light</vt:lpstr>
      <vt:lpstr>Times New Roman</vt:lpstr>
      <vt:lpstr>Office Theme</vt:lpstr>
      <vt:lpstr>Integrating Cultural Awareness of students into Authentic Learning :  Teachers experiences and challenges</vt:lpstr>
      <vt:lpstr>INTRODUCTION</vt:lpstr>
      <vt:lpstr>CONTINUE</vt:lpstr>
      <vt:lpstr>WHY ?</vt:lpstr>
      <vt:lpstr>AIMS :</vt:lpstr>
      <vt:lpstr>RESULT</vt:lpstr>
      <vt:lpstr>PowerPoint Presentation</vt:lpstr>
      <vt:lpstr>PowerPoint Presentation</vt:lpstr>
      <vt:lpstr>PowerPoint Presentation</vt:lpstr>
      <vt:lpstr>PowerPoint Presentation</vt:lpstr>
      <vt:lpstr>PowerPoint Presentation</vt:lpstr>
      <vt:lpstr>PowerPoint Presentation</vt:lpstr>
      <vt:lpstr>DISCUSSION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Cultural Awareness of students into Authentic Learning : Teachers experience and challenges</dc:title>
  <dc:creator>User</dc:creator>
  <cp:lastModifiedBy>ASUS A416JAO</cp:lastModifiedBy>
  <cp:revision>7</cp:revision>
  <dcterms:created xsi:type="dcterms:W3CDTF">2024-05-07T00:32:38Z</dcterms:created>
  <dcterms:modified xsi:type="dcterms:W3CDTF">2024-05-08T22:13:53Z</dcterms:modified>
</cp:coreProperties>
</file>