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7" r:id="rId2"/>
    <p:sldId id="315" r:id="rId3"/>
    <p:sldId id="316" r:id="rId4"/>
    <p:sldId id="317" r:id="rId5"/>
    <p:sldId id="318" r:id="rId6"/>
    <p:sldId id="320" r:id="rId7"/>
    <p:sldId id="321" r:id="rId8"/>
    <p:sldId id="319" r:id="rId9"/>
    <p:sldId id="324" r:id="rId10"/>
    <p:sldId id="325" r:id="rId11"/>
    <p:sldId id="323" r:id="rId12"/>
    <p:sldId id="322" r:id="rId13"/>
    <p:sldId id="279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27-Aug-22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27-Aug-22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27-Aug-22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27-Aug-22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27-Aug-22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27-Aug-22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27-Aug-22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27-Aug-22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27-Aug-22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27-Aug-22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27-Aug-22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3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pPr/>
              <a:t>27-Aug-22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3C8784B3-055D-42BD-A704-AB7CF5BDE9CD}"/>
              </a:ext>
            </a:extLst>
          </p:cNvPr>
          <p:cNvSpPr txBox="1">
            <a:spLocks/>
          </p:cNvSpPr>
          <p:nvPr/>
        </p:nvSpPr>
        <p:spPr>
          <a:xfrm>
            <a:off x="849096" y="953589"/>
            <a:ext cx="10345782" cy="579993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Good luck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 international webinar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3314" name="Picture 2" descr="https://pps.whatsapp.net/v/t61.24694-24/300047945_386220603668328_2477630176380486596_n.jpg?ccb=11-4&amp;oh=01_AVzHWDq31qQPuSTBasCtxzf7snu6FAJofQnwYKN8eNoKrA&amp;oe=631AD9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7805" y="-13061"/>
            <a:ext cx="6871063" cy="6871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3753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537" y="0"/>
            <a:ext cx="10972800" cy="809897"/>
          </a:xfrm>
        </p:spPr>
        <p:txBody>
          <a:bodyPr/>
          <a:lstStyle/>
          <a:p>
            <a:r>
              <a:rPr lang="en-US" dirty="0" smtClean="0"/>
              <a:t>in-class learning activities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45029"/>
            <a:ext cx="10972800" cy="527957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Organizing in-class </a:t>
            </a:r>
            <a:r>
              <a:rPr lang="en-US" dirty="0" smtClean="0"/>
              <a:t>learning activities to facilitate individual knowledge construction and create meaningful experiences to engage the students is the major goal of this part. Thus, for completing in-class learning tasks, teachers must consider </a:t>
            </a:r>
            <a:r>
              <a:rPr lang="en-US" dirty="0" smtClean="0">
                <a:solidFill>
                  <a:srgbClr val="FF0000"/>
                </a:solidFill>
              </a:rPr>
              <a:t>constructivist learning theory </a:t>
            </a:r>
            <a:r>
              <a:rPr lang="en-US" dirty="0" smtClean="0"/>
              <a:t>(first circle) as a foundation to design the whole instructional activities.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second circle suggests devoting active-learning approach during in-class time such a </a:t>
            </a:r>
            <a:r>
              <a:rPr lang="en-US" dirty="0" smtClean="0">
                <a:solidFill>
                  <a:srgbClr val="FF0000"/>
                </a:solidFill>
              </a:rPr>
              <a:t>problem-solving</a:t>
            </a:r>
            <a:r>
              <a:rPr lang="en-US" dirty="0" smtClean="0"/>
              <a:t> activity.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third circle suggests encouraging the students to use their </a:t>
            </a:r>
            <a:r>
              <a:rPr lang="en-US" dirty="0" smtClean="0">
                <a:solidFill>
                  <a:srgbClr val="FF0000"/>
                </a:solidFill>
              </a:rPr>
              <a:t>self-regulated learning </a:t>
            </a:r>
            <a:r>
              <a:rPr lang="en-US" dirty="0" smtClean="0"/>
              <a:t>strategy such as planning, monitoring, evaluation the problem-solving activities (</a:t>
            </a:r>
            <a:r>
              <a:rPr lang="en-US" dirty="0" err="1" smtClean="0">
                <a:solidFill>
                  <a:srgbClr val="FF0000"/>
                </a:solidFill>
              </a:rPr>
              <a:t>metacognitive</a:t>
            </a:r>
            <a:r>
              <a:rPr lang="en-US" dirty="0" smtClean="0"/>
              <a:t> skills).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last circle suggests that despite the students </a:t>
            </a:r>
            <a:r>
              <a:rPr lang="en-US" dirty="0" smtClean="0">
                <a:solidFill>
                  <a:srgbClr val="FF0000"/>
                </a:solidFill>
              </a:rPr>
              <a:t>work in a small group </a:t>
            </a:r>
            <a:r>
              <a:rPr lang="en-US" dirty="0" smtClean="0"/>
              <a:t>in face to face interaction, the instructional must accommodate the </a:t>
            </a:r>
            <a:r>
              <a:rPr lang="en-US" dirty="0" smtClean="0">
                <a:solidFill>
                  <a:srgbClr val="FF0000"/>
                </a:solidFill>
              </a:rPr>
              <a:t>self-directed process</a:t>
            </a:r>
            <a:r>
              <a:rPr lang="en-US" dirty="0" smtClean="0"/>
              <a:t>. It means that, every student should engage in </a:t>
            </a:r>
            <a:r>
              <a:rPr lang="en-US" dirty="0" smtClean="0">
                <a:solidFill>
                  <a:srgbClr val="FF0000"/>
                </a:solidFill>
              </a:rPr>
              <a:t>self-directed learning </a:t>
            </a:r>
            <a:r>
              <a:rPr lang="en-US" dirty="0" smtClean="0"/>
              <a:t>activities to propose their point of view to the problems.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Additionally</a:t>
            </a:r>
            <a:r>
              <a:rPr lang="en-US" dirty="0" smtClean="0"/>
              <a:t>, the teachers should </a:t>
            </a:r>
            <a:r>
              <a:rPr lang="en-US" dirty="0" smtClean="0">
                <a:solidFill>
                  <a:srgbClr val="FF0000"/>
                </a:solidFill>
              </a:rPr>
              <a:t>evaluate</a:t>
            </a:r>
            <a:r>
              <a:rPr lang="en-US" dirty="0" smtClean="0"/>
              <a:t> students’ </a:t>
            </a:r>
            <a:r>
              <a:rPr lang="en-US" dirty="0" smtClean="0">
                <a:solidFill>
                  <a:srgbClr val="FF0000"/>
                </a:solidFill>
              </a:rPr>
              <a:t>higher order thinking skills </a:t>
            </a:r>
            <a:r>
              <a:rPr lang="en-US" dirty="0" smtClean="0"/>
              <a:t>such a problem-solving skill.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850" y="913095"/>
            <a:ext cx="10972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Pre-class learning tasks</a:t>
            </a:r>
            <a:endParaRPr lang="id-ID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d-ID" dirty="0" smtClean="0"/>
          </a:p>
          <a:p>
            <a:r>
              <a:rPr lang="en-US" dirty="0" smtClean="0"/>
              <a:t>Teachers must be aware of </a:t>
            </a:r>
            <a:r>
              <a:rPr lang="en-US" dirty="0" err="1" smtClean="0"/>
              <a:t>cognitivist</a:t>
            </a:r>
            <a:r>
              <a:rPr lang="en-US" dirty="0" smtClean="0"/>
              <a:t> learning theory, </a:t>
            </a:r>
          </a:p>
          <a:p>
            <a:r>
              <a:rPr lang="en-US" dirty="0" smtClean="0"/>
              <a:t>cognitive theory of multimedia, and </a:t>
            </a:r>
          </a:p>
          <a:p>
            <a:r>
              <a:rPr lang="en-US" dirty="0" smtClean="0"/>
              <a:t>cognitive load theory to become fundamental considerations to produce a video-based problem that appropriate with the students’ needs. </a:t>
            </a:r>
          </a:p>
          <a:p>
            <a:r>
              <a:rPr lang="en-US" dirty="0" smtClean="0"/>
              <a:t>Encourage students to use their self-directed readiness to regulate their time management and self-efficacy. </a:t>
            </a:r>
          </a:p>
          <a:p>
            <a:r>
              <a:rPr lang="en-US" dirty="0" smtClean="0"/>
              <a:t>When a student works individually at home, the teachers’ presence in the online learning activity is necessary to evaluate the students’ lower order thinking skills.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47852" y="194637"/>
            <a:ext cx="4994366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d-ID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In-class learning tasks</a:t>
            </a:r>
            <a:endParaRPr lang="id-ID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Teachers must consider constructivist learning theory as a foundation to design a whole instructional activity. </a:t>
            </a:r>
          </a:p>
          <a:p>
            <a:r>
              <a:rPr lang="en-US" dirty="0" smtClean="0"/>
              <a:t>Devoting an active-learning approach during an in-class time such a problem-solving activity. </a:t>
            </a:r>
          </a:p>
          <a:p>
            <a:r>
              <a:rPr lang="en-US" dirty="0" smtClean="0"/>
              <a:t>Encouraging the students to use their self-regulated learning strategy such as planning, monitoring, evaluating the problem-solving activities (</a:t>
            </a:r>
            <a:r>
              <a:rPr lang="en-US" dirty="0" err="1" smtClean="0"/>
              <a:t>metacognitive</a:t>
            </a:r>
            <a:r>
              <a:rPr lang="en-US" dirty="0" smtClean="0"/>
              <a:t> skills). </a:t>
            </a:r>
          </a:p>
          <a:p>
            <a:r>
              <a:rPr lang="en-US" dirty="0" smtClean="0"/>
              <a:t>Despite the students collaborate as a group in a face to face interaction, the instructional must be a self-directed process. It means that every student in the group should be encouraged to use their self-directed skills to propose their point of view to the problems. </a:t>
            </a:r>
          </a:p>
          <a:p>
            <a:r>
              <a:rPr lang="en-US" dirty="0" smtClean="0"/>
              <a:t>The teachers should evaluate students’ higher order thinking skills such a problem-solving skill. 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AE3FC3-7E9C-4662-949A-74A9C7FB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A1DE27-A18D-46B5-A9B1-52B112443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latin typeface="Arial Rounded MT Bold" panose="020F0704030504030204" pitchFamily="34" charset="0"/>
              </a:rPr>
              <a:t>Thank you</a:t>
            </a:r>
            <a:endParaRPr lang="id-ID" sz="5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54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CER\Downloads\gambar perkembangan society 1,2,3,4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400"/>
            <a:ext cx="12192000" cy="6891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 descr="C:\Users\ACER\Downloads\penyelenggaraan-smartgovernment-indonesia-pasca-perpres-95-2018-spbe-17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CER\Downloads\xpOC51fonFnPsvPIssktgzl72eJkfbmt4t8yenImKBVvK0kTmF0xjctABnaLJIm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3040" y="-43241"/>
            <a:ext cx="8778240" cy="6578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26495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Integrating ELT in the flipped classroom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2677672B-DD16-409C-A60E-DE59EE1A6741}"/>
              </a:ext>
            </a:extLst>
          </p:cNvPr>
          <p:cNvSpPr txBox="1">
            <a:spLocks/>
          </p:cNvSpPr>
          <p:nvPr/>
        </p:nvSpPr>
        <p:spPr>
          <a:xfrm>
            <a:off x="2468880" y="4900749"/>
            <a:ext cx="7193280" cy="75546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Abdullah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Farih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Islamic University of </a:t>
            </a:r>
            <a:r>
              <a:rPr lang="en-US" sz="2800" dirty="0" err="1" smtClean="0">
                <a:solidFill>
                  <a:srgbClr val="00000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Lamongan</a:t>
            </a:r>
            <a:endParaRPr kumimoji="0" lang="id-ID" sz="28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pic>
        <p:nvPicPr>
          <p:cNvPr id="1028" name="Picture 4" descr="The Definition Of The Flipped Classr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6918" y="52251"/>
            <a:ext cx="9052555" cy="6789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0726" name="AutoShape 6" descr="Konsep Dasar Metode Flipped Classroom | PPI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30728" name="Picture 8" descr="Konsep Dasar Metode Flipped Classroom | PPI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199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8288" y="990600"/>
            <a:ext cx="91154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11" y="246888"/>
            <a:ext cx="10972800" cy="7981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pre-class learning activities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9531"/>
            <a:ext cx="10972800" cy="517506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Organizing pre-class learning activities to support communication knowledge effectively acquired by students is the major goal of this part. Thus, for completing pre-class learning tasks, teachers must </a:t>
            </a:r>
            <a:r>
              <a:rPr lang="en-US" dirty="0" smtClean="0">
                <a:solidFill>
                  <a:srgbClr val="FF0000"/>
                </a:solidFill>
              </a:rPr>
              <a:t>consider </a:t>
            </a:r>
            <a:r>
              <a:rPr lang="en-US" dirty="0" err="1" smtClean="0">
                <a:solidFill>
                  <a:srgbClr val="FF0000"/>
                </a:solidFill>
              </a:rPr>
              <a:t>cognitivist</a:t>
            </a:r>
            <a:r>
              <a:rPr lang="en-US" dirty="0" smtClean="0">
                <a:solidFill>
                  <a:srgbClr val="FF0000"/>
                </a:solidFill>
              </a:rPr>
              <a:t> learning theory</a:t>
            </a:r>
            <a:r>
              <a:rPr lang="en-US" dirty="0" smtClean="0"/>
              <a:t> (first circle) as a foundation to design a whole instructional activity.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Suggests that before creating video based-problems, </a:t>
            </a:r>
            <a:r>
              <a:rPr lang="en-US" dirty="0" smtClean="0">
                <a:solidFill>
                  <a:srgbClr val="FF0000"/>
                </a:solidFill>
              </a:rPr>
              <a:t>cognitive theory of multimedia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cognitive load theory</a:t>
            </a:r>
            <a:r>
              <a:rPr lang="en-US" dirty="0" smtClean="0"/>
              <a:t> become fundamental considerations to produce a video based-problem that appropriate with the students’ needs.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Suggests encouraging the students to use their </a:t>
            </a:r>
            <a:r>
              <a:rPr lang="en-US" dirty="0" smtClean="0">
                <a:solidFill>
                  <a:srgbClr val="FF0000"/>
                </a:solidFill>
              </a:rPr>
              <a:t>self-directed readiness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regulate </a:t>
            </a:r>
            <a:r>
              <a:rPr lang="en-US" dirty="0" smtClean="0"/>
              <a:t>their time management, </a:t>
            </a:r>
            <a:r>
              <a:rPr lang="en-US" dirty="0" smtClean="0">
                <a:solidFill>
                  <a:srgbClr val="FF0000"/>
                </a:solidFill>
              </a:rPr>
              <a:t>self-efficacy</a:t>
            </a:r>
            <a:r>
              <a:rPr lang="en-US" dirty="0" smtClean="0"/>
              <a:t>, and </a:t>
            </a:r>
            <a:r>
              <a:rPr lang="en-US" dirty="0" err="1" smtClean="0">
                <a:solidFill>
                  <a:srgbClr val="FF0000"/>
                </a:solidFill>
              </a:rPr>
              <a:t>metacognitive</a:t>
            </a:r>
            <a:r>
              <a:rPr lang="en-US" dirty="0" smtClean="0"/>
              <a:t> as well as help seeking strategy.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last circle suggests that when a student works individually at home, the </a:t>
            </a:r>
            <a:r>
              <a:rPr lang="en-US" dirty="0" smtClean="0">
                <a:solidFill>
                  <a:srgbClr val="FF0000"/>
                </a:solidFill>
              </a:rPr>
              <a:t>teachers’ presence </a:t>
            </a:r>
            <a:r>
              <a:rPr lang="en-US" dirty="0" smtClean="0"/>
              <a:t>in online learning activity is a necessary. For example, teachers not only can scaffold students who need their help, but they also can evaluate the students’ lower order thinking skills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3475</TotalTime>
  <Words>543</Words>
  <Application>Microsoft Office PowerPoint</Application>
  <PresentationFormat>Custom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pre-class learning activities </vt:lpstr>
      <vt:lpstr>in-class learning activities</vt:lpstr>
      <vt:lpstr>Pre-class learning tasks</vt:lpstr>
      <vt:lpstr>In-class learning tasks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ONTOLOGI, AKSIOLOGI DAN EPISTEMOLOGI</dc:title>
  <dc:creator>asus</dc:creator>
  <cp:lastModifiedBy>ACER</cp:lastModifiedBy>
  <cp:revision>234</cp:revision>
  <dcterms:created xsi:type="dcterms:W3CDTF">2020-10-07T01:00:18Z</dcterms:created>
  <dcterms:modified xsi:type="dcterms:W3CDTF">2022-08-27T00:13:10Z</dcterms:modified>
</cp:coreProperties>
</file>